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61" r:id="rId2"/>
    <p:sldId id="257" r:id="rId3"/>
    <p:sldId id="258" r:id="rId4"/>
    <p:sldId id="299" r:id="rId5"/>
    <p:sldId id="367" r:id="rId6"/>
    <p:sldId id="442" r:id="rId7"/>
    <p:sldId id="340" r:id="rId8"/>
    <p:sldId id="341" r:id="rId9"/>
    <p:sldId id="303" r:id="rId10"/>
    <p:sldId id="328" r:id="rId11"/>
    <p:sldId id="329" r:id="rId12"/>
    <p:sldId id="330" r:id="rId13"/>
    <p:sldId id="331" r:id="rId14"/>
    <p:sldId id="399" r:id="rId15"/>
    <p:sldId id="400" r:id="rId16"/>
    <p:sldId id="396" r:id="rId17"/>
    <p:sldId id="345" r:id="rId18"/>
    <p:sldId id="304" r:id="rId19"/>
    <p:sldId id="352" r:id="rId20"/>
    <p:sldId id="370" r:id="rId21"/>
    <p:sldId id="325" r:id="rId22"/>
    <p:sldId id="371" r:id="rId23"/>
    <p:sldId id="326" r:id="rId24"/>
    <p:sldId id="433" r:id="rId25"/>
    <p:sldId id="443" r:id="rId26"/>
    <p:sldId id="444" r:id="rId27"/>
    <p:sldId id="300" r:id="rId28"/>
    <p:sldId id="301" r:id="rId29"/>
    <p:sldId id="375" r:id="rId30"/>
    <p:sldId id="445" r:id="rId31"/>
    <p:sldId id="395" r:id="rId32"/>
    <p:sldId id="414" r:id="rId33"/>
    <p:sldId id="423" r:id="rId34"/>
    <p:sldId id="424" r:id="rId35"/>
    <p:sldId id="436" r:id="rId36"/>
    <p:sldId id="437" r:id="rId37"/>
    <p:sldId id="438" r:id="rId38"/>
    <p:sldId id="439" r:id="rId39"/>
    <p:sldId id="440" r:id="rId40"/>
    <p:sldId id="446" r:id="rId41"/>
    <p:sldId id="297" r:id="rId42"/>
    <p:sldId id="417" r:id="rId43"/>
    <p:sldId id="418" r:id="rId44"/>
    <p:sldId id="419" r:id="rId45"/>
    <p:sldId id="420" r:id="rId46"/>
    <p:sldId id="421" r:id="rId47"/>
    <p:sldId id="422" r:id="rId48"/>
    <p:sldId id="398" r:id="rId49"/>
    <p:sldId id="397" r:id="rId50"/>
    <p:sldId id="401" r:id="rId51"/>
    <p:sldId id="402" r:id="rId52"/>
    <p:sldId id="404" r:id="rId53"/>
    <p:sldId id="405" r:id="rId54"/>
    <p:sldId id="406" r:id="rId55"/>
    <p:sldId id="407" r:id="rId56"/>
    <p:sldId id="409" r:id="rId57"/>
    <p:sldId id="408" r:id="rId58"/>
    <p:sldId id="410" r:id="rId59"/>
    <p:sldId id="411" r:id="rId60"/>
    <p:sldId id="412" r:id="rId61"/>
    <p:sldId id="41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D74804-C297-924D-8819-FB6A2A2F9DD8}">
          <p14:sldIdLst>
            <p14:sldId id="261"/>
          </p14:sldIdLst>
        </p14:section>
        <p14:section name="Untitled Section" id="{7193C22B-CD49-6F4F-8464-65294C75BD6E}">
          <p14:sldIdLst>
            <p14:sldId id="257"/>
            <p14:sldId id="258"/>
            <p14:sldId id="299"/>
            <p14:sldId id="367"/>
            <p14:sldId id="442"/>
            <p14:sldId id="340"/>
            <p14:sldId id="341"/>
            <p14:sldId id="303"/>
            <p14:sldId id="328"/>
            <p14:sldId id="329"/>
            <p14:sldId id="330"/>
            <p14:sldId id="331"/>
            <p14:sldId id="399"/>
            <p14:sldId id="400"/>
            <p14:sldId id="396"/>
            <p14:sldId id="345"/>
            <p14:sldId id="304"/>
            <p14:sldId id="352"/>
            <p14:sldId id="370"/>
            <p14:sldId id="325"/>
            <p14:sldId id="371"/>
            <p14:sldId id="326"/>
            <p14:sldId id="433"/>
            <p14:sldId id="443"/>
            <p14:sldId id="444"/>
            <p14:sldId id="300"/>
            <p14:sldId id="301"/>
            <p14:sldId id="375"/>
            <p14:sldId id="445"/>
            <p14:sldId id="395"/>
            <p14:sldId id="414"/>
            <p14:sldId id="423"/>
            <p14:sldId id="424"/>
            <p14:sldId id="436"/>
            <p14:sldId id="437"/>
            <p14:sldId id="438"/>
            <p14:sldId id="439"/>
            <p14:sldId id="440"/>
            <p14:sldId id="446"/>
            <p14:sldId id="297"/>
            <p14:sldId id="417"/>
            <p14:sldId id="418"/>
            <p14:sldId id="419"/>
            <p14:sldId id="420"/>
            <p14:sldId id="421"/>
            <p14:sldId id="422"/>
            <p14:sldId id="398"/>
            <p14:sldId id="397"/>
            <p14:sldId id="401"/>
            <p14:sldId id="402"/>
            <p14:sldId id="404"/>
            <p14:sldId id="405"/>
            <p14:sldId id="406"/>
            <p14:sldId id="407"/>
            <p14:sldId id="409"/>
            <p14:sldId id="408"/>
            <p14:sldId id="410"/>
            <p14:sldId id="411"/>
            <p14:sldId id="412"/>
            <p14:sldId id="413"/>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214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289"/>
    <p:restoredTop sz="95884" autoAdjust="0"/>
  </p:normalViewPr>
  <p:slideViewPr>
    <p:cSldViewPr snapToGrid="0" snapToObjects="1">
      <p:cViewPr>
        <p:scale>
          <a:sx n="74" d="100"/>
          <a:sy n="74" d="100"/>
        </p:scale>
        <p:origin x="144" y="824"/>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F23B6B-2B62-4D49-BDEF-2B0533DF987B}" type="datetimeFigureOut">
              <a:rPr lang="en-MY" smtClean="0"/>
              <a:t>18/11/2024</a:t>
            </a:fld>
            <a:endParaRPr lang="en-MY"/>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DCD824-5A5A-452C-918B-5C738EC263F3}" type="slidenum">
              <a:rPr lang="en-MY" smtClean="0"/>
              <a:t>‹#›</a:t>
            </a:fld>
            <a:endParaRPr lang="en-MY"/>
          </a:p>
        </p:txBody>
      </p:sp>
    </p:spTree>
    <p:extLst>
      <p:ext uri="{BB962C8B-B14F-4D97-AF65-F5344CB8AC3E}">
        <p14:creationId xmlns:p14="http://schemas.microsoft.com/office/powerpoint/2010/main" val="9956636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4E72B2-4F6D-4A4B-B34E-F169F4B19C86}" type="datetimeFigureOut">
              <a:rPr lang="en-MY" smtClean="0"/>
              <a:t>18/11/2024</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596A97-65F0-4D3B-BDF4-0D8E887C3204}" type="slidenum">
              <a:rPr lang="en-MY" smtClean="0"/>
              <a:t>‹#›</a:t>
            </a:fld>
            <a:endParaRPr lang="en-MY"/>
          </a:p>
        </p:txBody>
      </p:sp>
    </p:spTree>
    <p:extLst>
      <p:ext uri="{BB962C8B-B14F-4D97-AF65-F5344CB8AC3E}">
        <p14:creationId xmlns:p14="http://schemas.microsoft.com/office/powerpoint/2010/main" val="540437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8E1FEA-6A49-4CEE-A700-B537E957406A}" type="slidenum">
              <a:rPr lang="en-MY" smtClean="0"/>
              <a:t>1</a:t>
            </a:fld>
            <a:endParaRPr lang="en-MY"/>
          </a:p>
        </p:txBody>
      </p:sp>
    </p:spTree>
    <p:extLst>
      <p:ext uri="{BB962C8B-B14F-4D97-AF65-F5344CB8AC3E}">
        <p14:creationId xmlns:p14="http://schemas.microsoft.com/office/powerpoint/2010/main" val="3504383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7C26-E9AC-0046-BA07-FECD7A77629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27C8B26-B248-284B-9F77-3FB15EABD7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5CDA6C-7E09-D847-9FAC-899D0242D543}"/>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5EB7C4FE-90C6-EE4F-8586-BA2C185A87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84E576-5D73-964B-94A6-9C52FE19FA1E}"/>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2643848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5D78-6794-3343-BB53-FE5B020244E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CE10F85-CCA5-5E4B-ACA4-9738935518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2B72D2-DE9E-FE4F-B432-AB660F331C04}"/>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D57081D0-C4D2-0042-A69E-BC97AC2F4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D67CA-F871-6B4B-92C0-208757E526B2}"/>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3973516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914164-8CEB-1041-986C-C90D7BBC5CB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E3734CF-C3E6-A746-8CDE-9B5630EB5AB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3F047BF-A8D1-9446-B91D-B2069B27E671}"/>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A9E79C6D-6AF6-F340-94ED-19102D91F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C118D-F72D-BB46-A2EC-131EA4155C3B}"/>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39086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2EEA-BAF7-844C-98A2-A760C0480FF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2CE9BA6-8925-0143-BE5F-2C69F1136DF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A408C23-C5CF-264F-8D5B-03D44F3597C0}"/>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2C19857E-836B-CC40-89B2-7F275E751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BBAE62-C4DA-C546-BF2F-497729D5120B}"/>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6693938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E345D-D29E-DF44-B93A-DFF7D28BB8C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CED4E7B-B4A0-1E47-A402-AC110BD1AB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34F75A0-2DD3-7843-91FC-193507B745CA}"/>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4887B418-4022-7846-BC45-204DDC4E2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5A5A12-E7E6-3B42-8FEF-2CC871A7A75B}"/>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358395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DDCC-B601-E745-95DD-3682331C98B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13C0EBD-4089-C14E-8C65-84C3356BB15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EE3F58D-C9E8-694B-9043-96542DDFC0C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1AC5B3C-1FCA-C44B-A8BC-FE21E4A3A9C9}"/>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6" name="Footer Placeholder 5">
            <a:extLst>
              <a:ext uri="{FF2B5EF4-FFF2-40B4-BE49-F238E27FC236}">
                <a16:creationId xmlns:a16="http://schemas.microsoft.com/office/drawing/2014/main" id="{EE985EDB-A731-8E47-93F5-B9A45A46BB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99D3E5-9CD6-494C-8E3F-1365CE65861C}"/>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1398977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A6ABC-5C0D-2544-ACB8-7D26FF3C6F7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3BB08B5-6811-CB42-AED2-4646C78AE8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1CAACAD-1ABD-3E45-B574-48EFA09FF25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B4498E6-B448-3348-B383-C093437D87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FA4579-E406-FE45-85F0-6FC4DAB1EF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C325FF6-61AF-4547-89DA-B0725ADFC5AB}"/>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8" name="Footer Placeholder 7">
            <a:extLst>
              <a:ext uri="{FF2B5EF4-FFF2-40B4-BE49-F238E27FC236}">
                <a16:creationId xmlns:a16="http://schemas.microsoft.com/office/drawing/2014/main" id="{A224ED44-35C5-7147-B0E8-BCC6DD5EC5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82CD92-8E37-2948-9A6F-8D31F37A7095}"/>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2972340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FA3A-2F86-284D-9F08-245024FD88B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92C96D4-3247-E742-94E9-45E60F80F8BD}"/>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4" name="Footer Placeholder 3">
            <a:extLst>
              <a:ext uri="{FF2B5EF4-FFF2-40B4-BE49-F238E27FC236}">
                <a16:creationId xmlns:a16="http://schemas.microsoft.com/office/drawing/2014/main" id="{3E23C333-F542-9E45-8BA4-AEC1769BE3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89AD87-7652-6E4F-B815-B55599A6C188}"/>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1380572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42362B-450D-354F-B9A5-4E3C75C989EB}"/>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3" name="Footer Placeholder 2">
            <a:extLst>
              <a:ext uri="{FF2B5EF4-FFF2-40B4-BE49-F238E27FC236}">
                <a16:creationId xmlns:a16="http://schemas.microsoft.com/office/drawing/2014/main" id="{9395753C-1206-9F4A-8AEF-1A565B5B4A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27DB44-B04F-C144-9754-B9E8AF6EB55D}"/>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213238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8F2C-717D-D84E-B80B-389D0861CF6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1D94467-D70F-ED4C-B539-F4335884EB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9E58A1B-E1D3-7144-9C45-2FB5B394A7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0148B29-2452-EB4D-B340-02AF9D1376C2}"/>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6" name="Footer Placeholder 5">
            <a:extLst>
              <a:ext uri="{FF2B5EF4-FFF2-40B4-BE49-F238E27FC236}">
                <a16:creationId xmlns:a16="http://schemas.microsoft.com/office/drawing/2014/main" id="{DDF20DA6-70BE-0843-8002-E347DA6700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04C25B-2910-6E42-A5F6-3DD9A98849EB}"/>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1067516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786A-D071-A744-BACE-DFB190C8153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0DE8D0A-A213-5548-A63C-988AD61F35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5FE3FA5F-D51E-6949-A958-6229C568F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8D941F1-D4B1-904E-A9E6-6789E02DEFD2}"/>
              </a:ext>
            </a:extLst>
          </p:cNvPr>
          <p:cNvSpPr>
            <a:spLocks noGrp="1"/>
          </p:cNvSpPr>
          <p:nvPr>
            <p:ph type="dt" sz="half" idx="10"/>
          </p:nvPr>
        </p:nvSpPr>
        <p:spPr/>
        <p:txBody>
          <a:bodyPr/>
          <a:lstStyle/>
          <a:p>
            <a:fld id="{6720BD14-2AC9-A64A-8528-260C672B346B}" type="datetimeFigureOut">
              <a:rPr lang="en-US" smtClean="0"/>
              <a:t>11/18/24</a:t>
            </a:fld>
            <a:endParaRPr lang="en-US"/>
          </a:p>
        </p:txBody>
      </p:sp>
      <p:sp>
        <p:nvSpPr>
          <p:cNvPr id="6" name="Footer Placeholder 5">
            <a:extLst>
              <a:ext uri="{FF2B5EF4-FFF2-40B4-BE49-F238E27FC236}">
                <a16:creationId xmlns:a16="http://schemas.microsoft.com/office/drawing/2014/main" id="{9DB99B22-62B8-BA4D-A8BF-1B5DDAC45D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A36D24-889B-1745-BEF4-3C3148CF6CAE}"/>
              </a:ext>
            </a:extLst>
          </p:cNvPr>
          <p:cNvSpPr>
            <a:spLocks noGrp="1"/>
          </p:cNvSpPr>
          <p:nvPr>
            <p:ph type="sldNum" sz="quarter" idx="12"/>
          </p:nvPr>
        </p:nvSpPr>
        <p:spPr/>
        <p:txBody>
          <a:bodyPr/>
          <a:lstStyle/>
          <a:p>
            <a:fld id="{7C92A311-C718-9143-8D9A-A49BD818DBF8}" type="slidenum">
              <a:rPr lang="en-US" smtClean="0"/>
              <a:t>‹#›</a:t>
            </a:fld>
            <a:endParaRPr lang="en-US"/>
          </a:p>
        </p:txBody>
      </p:sp>
    </p:spTree>
    <p:extLst>
      <p:ext uri="{BB962C8B-B14F-4D97-AF65-F5344CB8AC3E}">
        <p14:creationId xmlns:p14="http://schemas.microsoft.com/office/powerpoint/2010/main" val="1642807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25E5BA-9052-1C4F-8876-B91E1C3A6A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827EE4F-8215-174E-9593-F562A0120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3ADF459-54E1-304E-A063-9B2A43572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20BD14-2AC9-A64A-8528-260C672B346B}" type="datetimeFigureOut">
              <a:rPr lang="en-US" smtClean="0"/>
              <a:t>11/18/24</a:t>
            </a:fld>
            <a:endParaRPr lang="en-US"/>
          </a:p>
        </p:txBody>
      </p:sp>
      <p:sp>
        <p:nvSpPr>
          <p:cNvPr id="5" name="Footer Placeholder 4">
            <a:extLst>
              <a:ext uri="{FF2B5EF4-FFF2-40B4-BE49-F238E27FC236}">
                <a16:creationId xmlns:a16="http://schemas.microsoft.com/office/drawing/2014/main" id="{09C5641F-8E4D-784D-A7E3-CF1EE5E0C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75A83C-9A66-BD41-A4BC-505BF628D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92A311-C718-9143-8D9A-A49BD818DBF8}" type="slidenum">
              <a:rPr lang="en-US" smtClean="0"/>
              <a:t>‹#›</a:t>
            </a:fld>
            <a:endParaRPr lang="en-US"/>
          </a:p>
        </p:txBody>
      </p:sp>
    </p:spTree>
    <p:extLst>
      <p:ext uri="{BB962C8B-B14F-4D97-AF65-F5344CB8AC3E}">
        <p14:creationId xmlns:p14="http://schemas.microsoft.com/office/powerpoint/2010/main" val="1568601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file:////Users/mac/Library/Group%20Containers/UBF8T346G9.ms/WebArchiveCopyPasteTempFiles/com.microsoft.Word/page3image1386448"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https://ars.els-cdn.com/content/image/1-s2.0-S0167404820302698-gr9.jpg"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Placeholder 4"/>
          <p:cNvSpPr>
            <a:spLocks noGrp="1"/>
          </p:cNvSpPr>
          <p:nvPr>
            <p:ph type="body" idx="4294967295"/>
          </p:nvPr>
        </p:nvSpPr>
        <p:spPr>
          <a:xfrm>
            <a:off x="1102783" y="1149267"/>
            <a:ext cx="10287000" cy="2038460"/>
          </a:xfrm>
        </p:spPr>
        <p:txBody>
          <a:bodyPr>
            <a:normAutofit/>
          </a:bodyPr>
          <a:lstStyle/>
          <a:p>
            <a:pPr marL="0" indent="0" algn="ctr" defTabSz="1217024" eaLnBrk="0" fontAlgn="base" hangingPunct="0">
              <a:spcBef>
                <a:spcPct val="20000"/>
              </a:spcBef>
              <a:spcAft>
                <a:spcPct val="0"/>
              </a:spcAft>
              <a:buClr>
                <a:srgbClr val="1F497D"/>
              </a:buClr>
              <a:buNone/>
              <a:defRPr/>
            </a:pPr>
            <a:r>
              <a:rPr lang="en-GB" b="0" i="0" u="none" strike="noStrike" dirty="0">
                <a:solidFill>
                  <a:srgbClr val="222222"/>
                </a:solidFill>
                <a:effectLst/>
                <a:latin typeface="times new roman" panose="02020603050405020304" pitchFamily="18" charset="0"/>
              </a:rPr>
              <a:t>Contextualizing Space Transition Theory: A Socio Technical Exploratory Study of Cybercrimes in Khyber Pakhtunkhwa </a:t>
            </a:r>
            <a:endParaRPr lang="en-US" b="1" i="1" kern="0" dirty="0">
              <a:solidFill>
                <a:prstClr val="black"/>
              </a:solidFill>
              <a:latin typeface="Arial Narrow" pitchFamily="34" charset="0"/>
              <a:cs typeface="Arial" panose="020B0604020202020204" pitchFamily="34" charset="0"/>
            </a:endParaRPr>
          </a:p>
          <a:p>
            <a:pPr marL="0" indent="0" algn="ctr">
              <a:buNone/>
            </a:pPr>
            <a:endParaRPr lang="en-US" altLang="en-US" sz="3200" dirty="0">
              <a:latin typeface="Impact" panose="020B0806030902050204" pitchFamily="34" charset="0"/>
            </a:endParaRPr>
          </a:p>
        </p:txBody>
      </p:sp>
      <p:cxnSp>
        <p:nvCxnSpPr>
          <p:cNvPr id="7" name="Straight Connector 6"/>
          <p:cNvCxnSpPr/>
          <p:nvPr/>
        </p:nvCxnSpPr>
        <p:spPr>
          <a:xfrm>
            <a:off x="1102783" y="2193504"/>
            <a:ext cx="10096500" cy="2116"/>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 Placeholder 4"/>
          <p:cNvSpPr txBox="1">
            <a:spLocks/>
          </p:cNvSpPr>
          <p:nvPr/>
        </p:nvSpPr>
        <p:spPr bwMode="auto">
          <a:xfrm>
            <a:off x="1604939" y="3440356"/>
            <a:ext cx="9282688" cy="3155507"/>
          </a:xfrm>
          <a:prstGeom prst="rect">
            <a:avLst/>
          </a:prstGeom>
          <a:noFill/>
          <a:ln w="9525">
            <a:noFill/>
            <a:miter lim="800000"/>
            <a:headEnd/>
            <a:tailEnd/>
          </a:ln>
        </p:spPr>
        <p:txBody>
          <a:bodyPr/>
          <a:lstStyle/>
          <a:p>
            <a:pPr algn="ctr"/>
            <a:r>
              <a:rPr lang="en-GB" sz="2400" b="0" i="0" u="none" strike="noStrike" dirty="0">
                <a:solidFill>
                  <a:srgbClr val="111111"/>
                </a:solidFill>
                <a:effectLst/>
                <a:latin typeface="var(--wp--preset--font-family--heading)"/>
              </a:rPr>
              <a:t>3</a:t>
            </a:r>
            <a:r>
              <a:rPr lang="en-GB" sz="2400" b="0" i="0" u="none" strike="noStrike" baseline="30000" dirty="0">
                <a:solidFill>
                  <a:srgbClr val="111111"/>
                </a:solidFill>
                <a:effectLst/>
                <a:latin typeface="var(--wp--preset--font-family--heading)"/>
              </a:rPr>
              <a:t>rd</a:t>
            </a:r>
            <a:r>
              <a:rPr lang="en-GB" sz="2400" b="0" i="0" u="none" strike="noStrike" dirty="0">
                <a:solidFill>
                  <a:srgbClr val="111111"/>
                </a:solidFill>
                <a:effectLst/>
                <a:latin typeface="var(--wp--preset--font-family--heading)"/>
              </a:rPr>
              <a:t> International Conference on Computational Intelligent Systems 2024 </a:t>
            </a:r>
          </a:p>
          <a:p>
            <a:pPr algn="ctr"/>
            <a:r>
              <a:rPr lang="en-GB" sz="2400" b="0" i="0" u="none" strike="noStrike" dirty="0">
                <a:solidFill>
                  <a:srgbClr val="111111"/>
                </a:solidFill>
                <a:effectLst/>
                <a:latin typeface="var(--wp--preset--font-family--heading)"/>
              </a:rPr>
              <a:t>(ICCIS2024)</a:t>
            </a:r>
          </a:p>
          <a:p>
            <a:pPr algn="ctr" defTabSz="1217024" eaLnBrk="0" fontAlgn="base" hangingPunct="0">
              <a:spcBef>
                <a:spcPct val="20000"/>
              </a:spcBef>
              <a:spcAft>
                <a:spcPct val="0"/>
              </a:spcAft>
              <a:buClr>
                <a:srgbClr val="1F497D"/>
              </a:buClr>
              <a:defRPr/>
            </a:pPr>
            <a:endParaRPr lang="en-US" sz="1600" b="1" kern="0" dirty="0">
              <a:solidFill>
                <a:srgbClr val="1F497D"/>
              </a:solidFill>
              <a:latin typeface="Arial Narrow" pitchFamily="34" charset="0"/>
              <a:cs typeface="Arial" panose="020B0604020202020204" pitchFamily="34" charset="0"/>
            </a:endParaRPr>
          </a:p>
          <a:p>
            <a:pPr algn="ctr" defTabSz="1217024" eaLnBrk="0" fontAlgn="base" hangingPunct="0">
              <a:spcBef>
                <a:spcPct val="20000"/>
              </a:spcBef>
              <a:spcAft>
                <a:spcPct val="0"/>
              </a:spcAft>
              <a:buClr>
                <a:srgbClr val="1F497D"/>
              </a:buClr>
              <a:defRPr/>
            </a:pPr>
            <a:endParaRPr lang="en-US" sz="2400" b="1" i="1" kern="0" dirty="0">
              <a:solidFill>
                <a:prstClr val="black"/>
              </a:solidFill>
              <a:latin typeface="Arial Narrow" pitchFamily="34" charset="0"/>
              <a:cs typeface="Arial" panose="020B0604020202020204" pitchFamily="34" charset="0"/>
            </a:endParaRPr>
          </a:p>
          <a:p>
            <a:pPr algn="r" defTabSz="1217024" eaLnBrk="0" fontAlgn="base" hangingPunct="0">
              <a:spcBef>
                <a:spcPct val="20000"/>
              </a:spcBef>
              <a:spcAft>
                <a:spcPct val="0"/>
              </a:spcAft>
              <a:buClr>
                <a:srgbClr val="1F497D"/>
              </a:buClr>
              <a:defRPr/>
            </a:pPr>
            <a:r>
              <a:rPr lang="en-US" sz="2000" i="1" kern="0" dirty="0">
                <a:solidFill>
                  <a:prstClr val="black"/>
                </a:solidFill>
                <a:latin typeface="Arial Narrow" pitchFamily="34" charset="0"/>
                <a:cs typeface="Arial" panose="020B0604020202020204" pitchFamily="34" charset="0"/>
              </a:rPr>
              <a:t>Authors: 	Rizwan Ullah</a:t>
            </a:r>
          </a:p>
          <a:p>
            <a:pPr algn="r" defTabSz="1217024" eaLnBrk="0" fontAlgn="base" hangingPunct="0">
              <a:spcBef>
                <a:spcPct val="20000"/>
              </a:spcBef>
              <a:spcAft>
                <a:spcPct val="0"/>
              </a:spcAft>
              <a:buClr>
                <a:srgbClr val="1F497D"/>
              </a:buClr>
              <a:defRPr/>
            </a:pPr>
            <a:r>
              <a:rPr lang="en-US" sz="2000" i="1" kern="0" dirty="0">
                <a:solidFill>
                  <a:prstClr val="black"/>
                </a:solidFill>
                <a:latin typeface="Arial Narrow" pitchFamily="34" charset="0"/>
                <a:cs typeface="Arial" panose="020B0604020202020204" pitchFamily="34" charset="0"/>
              </a:rPr>
              <a:t>	Tariq Zaman</a:t>
            </a:r>
          </a:p>
          <a:p>
            <a:pPr algn="r" defTabSz="1217024" eaLnBrk="0" fontAlgn="base" hangingPunct="0">
              <a:spcBef>
                <a:spcPct val="20000"/>
              </a:spcBef>
              <a:spcAft>
                <a:spcPct val="0"/>
              </a:spcAft>
              <a:buClr>
                <a:srgbClr val="1F497D"/>
              </a:buClr>
              <a:defRPr/>
            </a:pPr>
            <a:r>
              <a:rPr lang="en-US" sz="2000" i="1" kern="0" dirty="0">
                <a:solidFill>
                  <a:prstClr val="black"/>
                </a:solidFill>
                <a:latin typeface="Arial Narrow" pitchFamily="34" charset="0"/>
                <a:cs typeface="Arial" panose="020B0604020202020204" pitchFamily="34" charset="0"/>
              </a:rPr>
              <a:t>	ASSETT, University of Technology Sarawak, Malaysia </a:t>
            </a:r>
          </a:p>
          <a:p>
            <a:pPr algn="ctr" defTabSz="1217024" eaLnBrk="0" fontAlgn="base" hangingPunct="0">
              <a:spcBef>
                <a:spcPct val="20000"/>
              </a:spcBef>
              <a:spcAft>
                <a:spcPct val="0"/>
              </a:spcAft>
              <a:buClr>
                <a:srgbClr val="1F497D"/>
              </a:buClr>
              <a:defRPr/>
            </a:pPr>
            <a:endParaRPr lang="en-US" sz="2000" b="1" i="1" kern="0" dirty="0">
              <a:solidFill>
                <a:srgbClr val="1F497D"/>
              </a:solidFill>
              <a:latin typeface="Arial Narrow" pitchFamily="34" charset="0"/>
              <a:cs typeface="Arial" panose="020B0604020202020204" pitchFamily="34" charset="0"/>
            </a:endParaRPr>
          </a:p>
          <a:p>
            <a:pPr algn="ctr" defTabSz="1217024" eaLnBrk="0" fontAlgn="base" hangingPunct="0">
              <a:spcBef>
                <a:spcPct val="20000"/>
              </a:spcBef>
              <a:spcAft>
                <a:spcPct val="0"/>
              </a:spcAft>
              <a:buClr>
                <a:srgbClr val="1F497D"/>
              </a:buClr>
              <a:defRPr/>
            </a:pPr>
            <a:endParaRPr lang="en-US" sz="2000" b="1" kern="0" dirty="0">
              <a:solidFill>
                <a:srgbClr val="1F497D"/>
              </a:solidFill>
              <a:latin typeface="Arial Narrow" pitchFamily="34" charset="0"/>
              <a:cs typeface="Arial" panose="020B0604020202020204" pitchFamily="34" charset="0"/>
            </a:endParaRPr>
          </a:p>
          <a:p>
            <a:pPr algn="ctr" defTabSz="1217024" eaLnBrk="0" fontAlgn="base" hangingPunct="0">
              <a:spcBef>
                <a:spcPct val="20000"/>
              </a:spcBef>
              <a:spcAft>
                <a:spcPct val="0"/>
              </a:spcAft>
              <a:buClr>
                <a:srgbClr val="1F497D"/>
              </a:buClr>
              <a:defRPr/>
            </a:pPr>
            <a:endParaRPr lang="en-US" sz="1600" b="1" i="1" kern="0" dirty="0">
              <a:solidFill>
                <a:srgbClr val="1F497D"/>
              </a:solidFill>
              <a:latin typeface="Arial Narrow" pitchFamily="34" charset="0"/>
              <a:cs typeface="Arial" panose="020B0604020202020204" pitchFamily="34" charset="0"/>
            </a:endParaRPr>
          </a:p>
          <a:p>
            <a:pPr algn="just" defTabSz="1217024" eaLnBrk="0" fontAlgn="base" hangingPunct="0">
              <a:spcBef>
                <a:spcPct val="20000"/>
              </a:spcBef>
              <a:spcAft>
                <a:spcPct val="0"/>
              </a:spcAft>
              <a:buClr>
                <a:srgbClr val="1F497D"/>
              </a:buClr>
              <a:defRPr/>
            </a:pPr>
            <a:endParaRPr lang="en-US" sz="1867" b="1" kern="0" dirty="0">
              <a:solidFill>
                <a:prstClr val="black"/>
              </a:solidFill>
              <a:latin typeface="Arial Narrow" pitchFamily="34" charset="0"/>
              <a:cs typeface="Arial" panose="020B0604020202020204" pitchFamily="34" charset="0"/>
            </a:endParaRPr>
          </a:p>
          <a:p>
            <a:pPr algn="just" defTabSz="1217024" eaLnBrk="0" fontAlgn="base" hangingPunct="0">
              <a:spcBef>
                <a:spcPct val="20000"/>
              </a:spcBef>
              <a:spcAft>
                <a:spcPct val="0"/>
              </a:spcAft>
              <a:buClr>
                <a:srgbClr val="1F497D"/>
              </a:buClr>
              <a:defRPr/>
            </a:pPr>
            <a:endParaRPr lang="en-US" sz="1600" kern="0" dirty="0">
              <a:solidFill>
                <a:prstClr val="black"/>
              </a:solidFill>
              <a:latin typeface="Arial Narrow" pitchFamily="34" charset="0"/>
              <a:cs typeface="Arial" panose="020B0604020202020204" pitchFamily="34" charset="0"/>
            </a:endParaRPr>
          </a:p>
          <a:p>
            <a:pPr algn="just" defTabSz="1217024" eaLnBrk="0" fontAlgn="base" hangingPunct="0">
              <a:spcBef>
                <a:spcPct val="20000"/>
              </a:spcBef>
              <a:spcAft>
                <a:spcPct val="0"/>
              </a:spcAft>
              <a:buClr>
                <a:srgbClr val="1F497D"/>
              </a:buClr>
              <a:defRPr/>
            </a:pPr>
            <a:endParaRPr lang="en-US" sz="1600" kern="0" dirty="0">
              <a:solidFill>
                <a:prstClr val="black"/>
              </a:solidFill>
              <a:latin typeface="Arial Narrow" pitchFamily="34" charset="0"/>
              <a:cs typeface="Arial" panose="020B0604020202020204" pitchFamily="34" charset="0"/>
            </a:endParaRPr>
          </a:p>
          <a:p>
            <a:pPr algn="just" defTabSz="1217024" eaLnBrk="0" fontAlgn="base" hangingPunct="0">
              <a:spcBef>
                <a:spcPct val="20000"/>
              </a:spcBef>
              <a:spcAft>
                <a:spcPct val="0"/>
              </a:spcAft>
              <a:buClr>
                <a:srgbClr val="1F497D"/>
              </a:buClr>
              <a:defRPr/>
            </a:pPr>
            <a:endParaRPr lang="en-US" sz="1600" kern="0" dirty="0">
              <a:solidFill>
                <a:prstClr val="black"/>
              </a:solidFill>
              <a:latin typeface="Arial Narrow" pitchFamily="34" charset="0"/>
              <a:cs typeface="Arial" panose="020B0604020202020204" pitchFamily="34" charset="0"/>
            </a:endParaRPr>
          </a:p>
        </p:txBody>
      </p:sp>
      <p:sp>
        <p:nvSpPr>
          <p:cNvPr id="2" name="AutoShape 2" descr="Sabah Institute of Art - Home | Facebo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Sabah Institute of Art - Home | Faceboo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62016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B3E6D-223A-1014-ACDD-30DD625E5AA3}"/>
              </a:ext>
            </a:extLst>
          </p:cNvPr>
          <p:cNvSpPr>
            <a:spLocks noGrp="1"/>
          </p:cNvSpPr>
          <p:nvPr>
            <p:ph type="title"/>
          </p:nvPr>
        </p:nvSpPr>
        <p:spPr>
          <a:xfrm>
            <a:off x="1881389" y="321879"/>
            <a:ext cx="10515600" cy="1325563"/>
          </a:xfrm>
        </p:spPr>
        <p:txBody>
          <a:bodyPr>
            <a:noAutofit/>
          </a:bodyPr>
          <a:lstStyle/>
          <a:p>
            <a:r>
              <a:rPr lang="en-PK" sz="3600" dirty="0">
                <a:latin typeface="+mn-lt"/>
                <a:ea typeface="Times New Roman" panose="02020603050405020304" pitchFamily="18" charset="0"/>
              </a:rPr>
              <a:t>Theoretical Framework:</a:t>
            </a:r>
            <a:br>
              <a:rPr lang="en-PK" sz="3600" dirty="0">
                <a:latin typeface="+mn-lt"/>
                <a:ea typeface="Times New Roman" panose="02020603050405020304" pitchFamily="18" charset="0"/>
              </a:rPr>
            </a:br>
            <a:r>
              <a:rPr lang="en-PK" sz="3600" dirty="0">
                <a:latin typeface="+mn-lt"/>
                <a:ea typeface="Times New Roman" panose="02020603050405020304" pitchFamily="18" charset="0"/>
              </a:rPr>
              <a:t> Space Transition Theory</a:t>
            </a:r>
            <a:r>
              <a:rPr lang="en-PK" sz="3600" dirty="0">
                <a:latin typeface="+mn-lt"/>
              </a:rPr>
              <a:t> </a:t>
            </a:r>
          </a:p>
        </p:txBody>
      </p:sp>
      <p:sp>
        <p:nvSpPr>
          <p:cNvPr id="3" name="Content Placeholder 2">
            <a:extLst>
              <a:ext uri="{FF2B5EF4-FFF2-40B4-BE49-F238E27FC236}">
                <a16:creationId xmlns:a16="http://schemas.microsoft.com/office/drawing/2014/main" id="{844F4B1E-46E8-233D-ACF6-2245DC3A6D67}"/>
              </a:ext>
            </a:extLst>
          </p:cNvPr>
          <p:cNvSpPr>
            <a:spLocks noGrp="1"/>
          </p:cNvSpPr>
          <p:nvPr>
            <p:ph idx="1"/>
          </p:nvPr>
        </p:nvSpPr>
        <p:spPr>
          <a:xfrm>
            <a:off x="1981200" y="1921477"/>
            <a:ext cx="8229600" cy="4525963"/>
          </a:xfrm>
        </p:spPr>
        <p:txBody>
          <a:bodyPr/>
          <a:lstStyle/>
          <a:p>
            <a:pPr marL="0" indent="0">
              <a:buNone/>
            </a:pPr>
            <a:r>
              <a:rPr lang="en-PK" sz="1800" dirty="0">
                <a:ea typeface="Calibri" panose="020F0502020204030204" pitchFamily="34" charset="0"/>
              </a:rPr>
              <a:t>For theoretical framing, </a:t>
            </a:r>
          </a:p>
          <a:p>
            <a:pPr>
              <a:lnSpc>
                <a:spcPct val="150000"/>
              </a:lnSpc>
            </a:pPr>
            <a:r>
              <a:rPr lang="en-PK" sz="1800" dirty="0">
                <a:ea typeface="Calibri" panose="020F0502020204030204" pitchFamily="34" charset="0"/>
              </a:rPr>
              <a:t>This study will use Space Transition Theory to explain “</a:t>
            </a:r>
            <a:r>
              <a:rPr lang="en-PK" sz="1800" b="1" dirty="0">
                <a:solidFill>
                  <a:schemeClr val="accent1">
                    <a:lumMod val="50000"/>
                  </a:schemeClr>
                </a:solidFill>
                <a:ea typeface="Calibri" panose="020F0502020204030204" pitchFamily="34" charset="0"/>
              </a:rPr>
              <a:t>the causation of crimes in cyberspace</a:t>
            </a:r>
            <a:r>
              <a:rPr lang="en-PK" sz="1800" dirty="0">
                <a:solidFill>
                  <a:schemeClr val="accent1">
                    <a:lumMod val="50000"/>
                  </a:schemeClr>
                </a:solidFill>
                <a:ea typeface="Calibri" panose="020F0502020204030204" pitchFamily="34" charset="0"/>
              </a:rPr>
              <a:t>” </a:t>
            </a:r>
            <a:r>
              <a:rPr lang="en-PK" sz="1800" dirty="0">
                <a:ea typeface="Calibri" panose="020F0502020204030204" pitchFamily="34" charset="0"/>
              </a:rPr>
              <a:t>(Jaishankar, 2007). </a:t>
            </a:r>
          </a:p>
          <a:p>
            <a:pPr marL="0" indent="0">
              <a:lnSpc>
                <a:spcPct val="150000"/>
              </a:lnSpc>
              <a:buNone/>
            </a:pPr>
            <a:endParaRPr lang="en-PK" sz="1800" dirty="0">
              <a:ea typeface="Calibri" panose="020F0502020204030204" pitchFamily="34" charset="0"/>
            </a:endParaRPr>
          </a:p>
          <a:p>
            <a:pPr>
              <a:lnSpc>
                <a:spcPct val="150000"/>
              </a:lnSpc>
            </a:pPr>
            <a:r>
              <a:rPr lang="en-PK" sz="1800" dirty="0">
                <a:ea typeface="Calibri" panose="020F0502020204030204" pitchFamily="34" charset="0"/>
              </a:rPr>
              <a:t>The transition, in this case, refers to person’s movement from physical space to cyberspace. To explain cybercriminal activity, space transition theory postulates the following (</a:t>
            </a:r>
            <a:r>
              <a:rPr lang="en-PK" sz="1800" dirty="0">
                <a:solidFill>
                  <a:srgbClr val="222222"/>
                </a:solidFill>
                <a:ea typeface="Arial" panose="020B0604020202020204" pitchFamily="34" charset="0"/>
              </a:rPr>
              <a:t>Jaishankar, 2008)</a:t>
            </a:r>
            <a:r>
              <a:rPr lang="en-PK" sz="1800" dirty="0">
                <a:ea typeface="Calibri" panose="020F0502020204030204" pitchFamily="34" charset="0"/>
              </a:rPr>
              <a:t>; </a:t>
            </a:r>
            <a:endParaRPr lang="en-PK" dirty="0"/>
          </a:p>
        </p:txBody>
      </p:sp>
      <p:sp>
        <p:nvSpPr>
          <p:cNvPr id="7" name="Slide Number Placeholder 6">
            <a:extLst>
              <a:ext uri="{FF2B5EF4-FFF2-40B4-BE49-F238E27FC236}">
                <a16:creationId xmlns:a16="http://schemas.microsoft.com/office/drawing/2014/main" id="{B53FC2AE-F952-B9E7-E385-A9161AA2695E}"/>
              </a:ext>
            </a:extLst>
          </p:cNvPr>
          <p:cNvSpPr>
            <a:spLocks noGrp="1"/>
          </p:cNvSpPr>
          <p:nvPr>
            <p:ph type="sldNum" sz="quarter" idx="12"/>
          </p:nvPr>
        </p:nvSpPr>
        <p:spPr/>
        <p:txBody>
          <a:bodyPr/>
          <a:lstStyle/>
          <a:p>
            <a:fld id="{A07E6FB1-C707-874A-9646-C5EA29019CEA}" type="slidenum">
              <a:rPr lang="en-US" smtClean="0"/>
              <a:t>10</a:t>
            </a:fld>
            <a:endParaRPr lang="en-US"/>
          </a:p>
        </p:txBody>
      </p:sp>
    </p:spTree>
    <p:extLst>
      <p:ext uri="{BB962C8B-B14F-4D97-AF65-F5344CB8AC3E}">
        <p14:creationId xmlns:p14="http://schemas.microsoft.com/office/powerpoint/2010/main" val="332345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B845-8BBC-655F-6E35-E7F30D9F1403}"/>
              </a:ext>
            </a:extLst>
          </p:cNvPr>
          <p:cNvSpPr>
            <a:spLocks noGrp="1"/>
          </p:cNvSpPr>
          <p:nvPr>
            <p:ph type="title"/>
          </p:nvPr>
        </p:nvSpPr>
        <p:spPr>
          <a:xfrm>
            <a:off x="1676400" y="296156"/>
            <a:ext cx="10515600" cy="1325563"/>
          </a:xfrm>
        </p:spPr>
        <p:txBody>
          <a:bodyPr>
            <a:normAutofit/>
          </a:bodyPr>
          <a:lstStyle/>
          <a:p>
            <a:r>
              <a:rPr lang="en-GB" sz="3600" b="1" dirty="0">
                <a:ea typeface="Times New Roman" panose="02020603050405020304" pitchFamily="18" charset="0"/>
              </a:rPr>
              <a:t>Space Transition Model</a:t>
            </a:r>
            <a:r>
              <a:rPr lang="en-PK" sz="3600" dirty="0"/>
              <a:t> </a:t>
            </a:r>
          </a:p>
        </p:txBody>
      </p:sp>
      <p:pic>
        <p:nvPicPr>
          <p:cNvPr id="4" name="Picture 3">
            <a:extLst>
              <a:ext uri="{FF2B5EF4-FFF2-40B4-BE49-F238E27FC236}">
                <a16:creationId xmlns:a16="http://schemas.microsoft.com/office/drawing/2014/main" id="{1D33FE24-3F68-6D6C-3D66-A1A395F81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422" y="1417638"/>
            <a:ext cx="7433229" cy="4481424"/>
          </a:xfrm>
          <a:prstGeom prst="rect">
            <a:avLst/>
          </a:prstGeom>
        </p:spPr>
      </p:pic>
      <p:sp>
        <p:nvSpPr>
          <p:cNvPr id="7" name="Slide Number Placeholder 6">
            <a:extLst>
              <a:ext uri="{FF2B5EF4-FFF2-40B4-BE49-F238E27FC236}">
                <a16:creationId xmlns:a16="http://schemas.microsoft.com/office/drawing/2014/main" id="{EB2662C1-434D-4456-7DA7-9359B796F26C}"/>
              </a:ext>
            </a:extLst>
          </p:cNvPr>
          <p:cNvSpPr>
            <a:spLocks noGrp="1"/>
          </p:cNvSpPr>
          <p:nvPr>
            <p:ph type="sldNum" sz="quarter" idx="12"/>
          </p:nvPr>
        </p:nvSpPr>
        <p:spPr/>
        <p:txBody>
          <a:bodyPr/>
          <a:lstStyle/>
          <a:p>
            <a:fld id="{A07E6FB1-C707-874A-9646-C5EA29019CEA}" type="slidenum">
              <a:rPr lang="en-US" smtClean="0"/>
              <a:t>11</a:t>
            </a:fld>
            <a:endParaRPr lang="en-US"/>
          </a:p>
        </p:txBody>
      </p:sp>
    </p:spTree>
    <p:extLst>
      <p:ext uri="{BB962C8B-B14F-4D97-AF65-F5344CB8AC3E}">
        <p14:creationId xmlns:p14="http://schemas.microsoft.com/office/powerpoint/2010/main" val="341955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C5D8-492B-3642-F06D-D8E4B7FBA975}"/>
              </a:ext>
            </a:extLst>
          </p:cNvPr>
          <p:cNvSpPr>
            <a:spLocks noGrp="1"/>
          </p:cNvSpPr>
          <p:nvPr>
            <p:ph type="title"/>
          </p:nvPr>
        </p:nvSpPr>
        <p:spPr>
          <a:xfrm>
            <a:off x="1696989" y="136525"/>
            <a:ext cx="10515600" cy="1325563"/>
          </a:xfrm>
        </p:spPr>
        <p:txBody>
          <a:bodyPr>
            <a:normAutofit/>
          </a:bodyPr>
          <a:lstStyle/>
          <a:p>
            <a:r>
              <a:rPr lang="en-PK" sz="3600" b="1" dirty="0"/>
              <a:t>S</a:t>
            </a:r>
            <a:r>
              <a:rPr lang="en-GB" sz="3600" b="1" dirty="0"/>
              <a:t>p</a:t>
            </a:r>
            <a:r>
              <a:rPr lang="en-PK" sz="3600" b="1" dirty="0"/>
              <a:t>ace Transition Theory</a:t>
            </a:r>
          </a:p>
        </p:txBody>
      </p:sp>
      <p:sp>
        <p:nvSpPr>
          <p:cNvPr id="3" name="Content Placeholder 2">
            <a:extLst>
              <a:ext uri="{FF2B5EF4-FFF2-40B4-BE49-F238E27FC236}">
                <a16:creationId xmlns:a16="http://schemas.microsoft.com/office/drawing/2014/main" id="{95557DDB-414B-60D4-6D74-B0E2232F1DAF}"/>
              </a:ext>
            </a:extLst>
          </p:cNvPr>
          <p:cNvSpPr>
            <a:spLocks noGrp="1"/>
          </p:cNvSpPr>
          <p:nvPr>
            <p:ph idx="1"/>
          </p:nvPr>
        </p:nvSpPr>
        <p:spPr>
          <a:xfrm>
            <a:off x="1696989" y="1235676"/>
            <a:ext cx="8600303" cy="5347686"/>
          </a:xfrm>
        </p:spPr>
        <p:txBody>
          <a:bodyPr>
            <a:noAutofit/>
          </a:bodyPr>
          <a:lstStyle/>
          <a:p>
            <a:pPr marL="342900" indent="-342900" algn="just">
              <a:lnSpc>
                <a:spcPct val="200000"/>
              </a:lnSpc>
              <a:spcBef>
                <a:spcPts val="800"/>
              </a:spcBef>
              <a:buFont typeface="+mj-lt"/>
              <a:buAutoNum type="arabicPeriod"/>
            </a:pPr>
            <a:r>
              <a:rPr lang="en-PK" sz="1600" dirty="0">
                <a:ea typeface="Calibri" panose="020F0502020204030204" pitchFamily="34" charset="0"/>
                <a:cs typeface="Times New Roman" panose="02020603050405020304" pitchFamily="18" charset="0"/>
              </a:rPr>
              <a:t>Persons, with </a:t>
            </a:r>
            <a:r>
              <a:rPr lang="en-PK" sz="1600" b="1" dirty="0">
                <a:solidFill>
                  <a:schemeClr val="tx2"/>
                </a:solidFill>
                <a:ea typeface="Calibri" panose="020F0502020204030204" pitchFamily="34" charset="0"/>
                <a:cs typeface="Times New Roman" panose="02020603050405020304" pitchFamily="18" charset="0"/>
              </a:rPr>
              <a:t>reppresssed criminal behaviour </a:t>
            </a:r>
            <a:r>
              <a:rPr lang="en-PK" sz="1600" dirty="0">
                <a:ea typeface="Calibri" panose="020F0502020204030204" pitchFamily="34" charset="0"/>
                <a:cs typeface="Times New Roman" panose="02020603050405020304" pitchFamily="18" charset="0"/>
              </a:rPr>
              <a:t>(in the physical space) may be inclined to commit crimes in cyberspace, wich, otherwise they would not commit physical space due to their </a:t>
            </a:r>
            <a:r>
              <a:rPr lang="en-PK" sz="1600" b="1" dirty="0">
                <a:solidFill>
                  <a:schemeClr val="tx2"/>
                </a:solidFill>
                <a:ea typeface="Calibri" panose="020F0502020204030204" pitchFamily="34" charset="0"/>
                <a:cs typeface="Times New Roman" panose="02020603050405020304" pitchFamily="18" charset="0"/>
              </a:rPr>
              <a:t>social status and position</a:t>
            </a:r>
            <a:r>
              <a:rPr lang="en-PK" sz="1600" dirty="0">
                <a:ea typeface="Calibri" panose="020F0502020204030204" pitchFamily="34" charset="0"/>
                <a:cs typeface="Times New Roman" panose="02020603050405020304" pitchFamily="18" charset="0"/>
              </a:rPr>
              <a:t>.</a:t>
            </a:r>
            <a:endParaRPr lang="en-PK" sz="1600" dirty="0">
              <a:ea typeface="Times New Roman" panose="02020603050405020304" pitchFamily="18" charset="0"/>
            </a:endParaRPr>
          </a:p>
          <a:p>
            <a:pPr marL="342900" indent="-342900" algn="just">
              <a:lnSpc>
                <a:spcPct val="200000"/>
              </a:lnSpc>
              <a:buFont typeface="+mj-lt"/>
              <a:buAutoNum type="arabicPeriod"/>
            </a:pPr>
            <a:r>
              <a:rPr lang="en-PK" sz="1600" dirty="0">
                <a:ea typeface="Calibri" panose="020F0502020204030204" pitchFamily="34" charset="0"/>
                <a:cs typeface="Times New Roman" panose="02020603050405020304" pitchFamily="18" charset="0"/>
              </a:rPr>
              <a:t>The presence of identity flexibility, dissociative anonymity, and the lack of deterrence factors in cyberspace provide the offenders </a:t>
            </a:r>
            <a:r>
              <a:rPr lang="en-PK" sz="1600" dirty="0">
                <a:solidFill>
                  <a:schemeClr val="tx2"/>
                </a:solidFill>
                <a:ea typeface="Calibri" panose="020F0502020204030204" pitchFamily="34" charset="0"/>
                <a:cs typeface="Times New Roman" panose="02020603050405020304" pitchFamily="18" charset="0"/>
              </a:rPr>
              <a:t>a choice to commit cybercrime</a:t>
            </a:r>
            <a:r>
              <a:rPr lang="en-PK" sz="1600" dirty="0">
                <a:ea typeface="Calibri" panose="020F0502020204030204" pitchFamily="34" charset="0"/>
                <a:cs typeface="Times New Roman" panose="02020603050405020304" pitchFamily="18" charset="0"/>
              </a:rPr>
              <a:t>.</a:t>
            </a:r>
            <a:endParaRPr lang="en-PK" sz="1600" dirty="0">
              <a:ea typeface="Times New Roman" panose="02020603050405020304" pitchFamily="18" charset="0"/>
            </a:endParaRPr>
          </a:p>
          <a:p>
            <a:pPr marL="342900" indent="-342900" algn="just">
              <a:lnSpc>
                <a:spcPct val="200000"/>
              </a:lnSpc>
              <a:buFont typeface="+mj-lt"/>
              <a:buAutoNum type="arabicPeriod"/>
            </a:pPr>
            <a:r>
              <a:rPr lang="en-PK" sz="1600" dirty="0">
                <a:ea typeface="Calibri" panose="020F0502020204030204" pitchFamily="34" charset="0"/>
                <a:cs typeface="Times New Roman" panose="02020603050405020304" pitchFamily="18" charset="0"/>
              </a:rPr>
              <a:t>The </a:t>
            </a:r>
            <a:r>
              <a:rPr lang="en-PK" sz="1600" b="1" dirty="0">
                <a:solidFill>
                  <a:schemeClr val="tx2"/>
                </a:solidFill>
                <a:ea typeface="Calibri" panose="020F0502020204030204" pitchFamily="34" charset="0"/>
                <a:cs typeface="Times New Roman" panose="02020603050405020304" pitchFamily="18" charset="0"/>
              </a:rPr>
              <a:t>criminal behavior</a:t>
            </a:r>
            <a:r>
              <a:rPr lang="en-PK" sz="1600" dirty="0">
                <a:ea typeface="Calibri" panose="020F0502020204030204" pitchFamily="34" charset="0"/>
                <a:cs typeface="Times New Roman" panose="02020603050405020304" pitchFamily="18" charset="0"/>
              </a:rPr>
              <a:t> of offenders in cyberspace is likely to be</a:t>
            </a:r>
            <a:r>
              <a:rPr lang="en-PK" sz="1600" b="1" dirty="0">
                <a:ea typeface="Calibri" panose="020F0502020204030204" pitchFamily="34" charset="0"/>
                <a:cs typeface="Times New Roman" panose="02020603050405020304" pitchFamily="18" charset="0"/>
              </a:rPr>
              <a:t> </a:t>
            </a:r>
            <a:r>
              <a:rPr lang="en-PK" sz="1600" b="1" dirty="0">
                <a:solidFill>
                  <a:schemeClr val="tx2"/>
                </a:solidFill>
                <a:ea typeface="Calibri" panose="020F0502020204030204" pitchFamily="34" charset="0"/>
                <a:cs typeface="Times New Roman" panose="02020603050405020304" pitchFamily="18" charset="0"/>
              </a:rPr>
              <a:t>imported </a:t>
            </a:r>
            <a:r>
              <a:rPr lang="en-PK" sz="1600" dirty="0">
                <a:ea typeface="Calibri" panose="020F0502020204030204" pitchFamily="34" charset="0"/>
                <a:cs typeface="Times New Roman" panose="02020603050405020304" pitchFamily="18" charset="0"/>
              </a:rPr>
              <a:t>to physical space, and similarly, activities originating in the physical space can be </a:t>
            </a:r>
            <a:r>
              <a:rPr lang="en-PK" sz="1600" b="1" dirty="0">
                <a:solidFill>
                  <a:schemeClr val="tx2"/>
                </a:solidFill>
                <a:ea typeface="Calibri" panose="020F0502020204030204" pitchFamily="34" charset="0"/>
                <a:cs typeface="Times New Roman" panose="02020603050405020304" pitchFamily="18" charset="0"/>
              </a:rPr>
              <a:t>exported</a:t>
            </a:r>
            <a:r>
              <a:rPr lang="en-PK" sz="1600" dirty="0">
                <a:ea typeface="Calibri" panose="020F0502020204030204" pitchFamily="34" charset="0"/>
                <a:cs typeface="Times New Roman" panose="02020603050405020304" pitchFamily="18" charset="0"/>
              </a:rPr>
              <a:t> to cyberspace.</a:t>
            </a:r>
            <a:endParaRPr lang="en-PK" sz="1600" dirty="0">
              <a:ea typeface="Times New Roman" panose="02020603050405020304" pitchFamily="18" charset="0"/>
            </a:endParaRPr>
          </a:p>
          <a:p>
            <a:pPr marL="342900" indent="-342900" algn="just">
              <a:lnSpc>
                <a:spcPct val="200000"/>
              </a:lnSpc>
              <a:buFont typeface="+mj-lt"/>
              <a:buAutoNum type="arabicPeriod"/>
            </a:pPr>
            <a:r>
              <a:rPr lang="en-PK" sz="1600" dirty="0">
                <a:ea typeface="Calibri" panose="020F0502020204030204" pitchFamily="34" charset="0"/>
                <a:cs typeface="Times New Roman" panose="02020603050405020304" pitchFamily="18" charset="0"/>
              </a:rPr>
              <a:t>The </a:t>
            </a:r>
            <a:r>
              <a:rPr lang="en-PK" sz="1600" b="1" dirty="0">
                <a:solidFill>
                  <a:schemeClr val="tx2"/>
                </a:solidFill>
                <a:ea typeface="Calibri" panose="020F0502020204030204" pitchFamily="34" charset="0"/>
                <a:cs typeface="Times New Roman" panose="02020603050405020304" pitchFamily="18" charset="0"/>
              </a:rPr>
              <a:t>intermittent involvement </a:t>
            </a:r>
            <a:r>
              <a:rPr lang="en-PK" sz="1600" dirty="0">
                <a:ea typeface="Calibri" panose="020F0502020204030204" pitchFamily="34" charset="0"/>
                <a:cs typeface="Times New Roman" panose="02020603050405020304" pitchFamily="18" charset="0"/>
              </a:rPr>
              <a:t>of offenders into cyberspace and the </a:t>
            </a:r>
            <a:r>
              <a:rPr lang="en-PK" sz="1600" b="1" dirty="0">
                <a:solidFill>
                  <a:schemeClr val="tx2"/>
                </a:solidFill>
                <a:ea typeface="Calibri" panose="020F0502020204030204" pitchFamily="34" charset="0"/>
                <a:cs typeface="Times New Roman" panose="02020603050405020304" pitchFamily="18" charset="0"/>
              </a:rPr>
              <a:t>dynamic spacio-temporal </a:t>
            </a:r>
            <a:r>
              <a:rPr lang="en-PK" sz="1600" dirty="0">
                <a:ea typeface="Calibri" panose="020F0502020204030204" pitchFamily="34" charset="0"/>
                <a:cs typeface="Times New Roman" panose="02020603050405020304" pitchFamily="18" charset="0"/>
              </a:rPr>
              <a:t>nature of cyberspace provide the chance to escape.</a:t>
            </a:r>
            <a:endParaRPr lang="en-PK" sz="1600" dirty="0">
              <a:ea typeface="Times New Roman" panose="02020603050405020304" pitchFamily="18" charset="0"/>
            </a:endParaRPr>
          </a:p>
        </p:txBody>
      </p:sp>
      <p:sp>
        <p:nvSpPr>
          <p:cNvPr id="7" name="Slide Number Placeholder 6">
            <a:extLst>
              <a:ext uri="{FF2B5EF4-FFF2-40B4-BE49-F238E27FC236}">
                <a16:creationId xmlns:a16="http://schemas.microsoft.com/office/drawing/2014/main" id="{3833AA78-5CFA-7463-1DFF-76772E3C3EE6}"/>
              </a:ext>
            </a:extLst>
          </p:cNvPr>
          <p:cNvSpPr>
            <a:spLocks noGrp="1"/>
          </p:cNvSpPr>
          <p:nvPr>
            <p:ph type="sldNum" sz="quarter" idx="12"/>
          </p:nvPr>
        </p:nvSpPr>
        <p:spPr/>
        <p:txBody>
          <a:bodyPr/>
          <a:lstStyle/>
          <a:p>
            <a:fld id="{A07E6FB1-C707-874A-9646-C5EA29019CEA}" type="slidenum">
              <a:rPr lang="en-US" smtClean="0"/>
              <a:t>12</a:t>
            </a:fld>
            <a:endParaRPr lang="en-US"/>
          </a:p>
        </p:txBody>
      </p:sp>
    </p:spTree>
    <p:extLst>
      <p:ext uri="{BB962C8B-B14F-4D97-AF65-F5344CB8AC3E}">
        <p14:creationId xmlns:p14="http://schemas.microsoft.com/office/powerpoint/2010/main" val="2668793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DE2470-5B90-4674-A18E-00ACA5F7A7C5}"/>
              </a:ext>
            </a:extLst>
          </p:cNvPr>
          <p:cNvSpPr>
            <a:spLocks noGrp="1"/>
          </p:cNvSpPr>
          <p:nvPr>
            <p:ph idx="1"/>
          </p:nvPr>
        </p:nvSpPr>
        <p:spPr>
          <a:xfrm>
            <a:off x="1337481" y="1336905"/>
            <a:ext cx="9648967" cy="5036399"/>
          </a:xfrm>
        </p:spPr>
        <p:txBody>
          <a:bodyPr>
            <a:normAutofit fontScale="55000" lnSpcReduction="20000"/>
          </a:bodyPr>
          <a:lstStyle/>
          <a:p>
            <a:pPr marL="0" indent="0" algn="just">
              <a:lnSpc>
                <a:spcPct val="200000"/>
              </a:lnSpc>
              <a:spcBef>
                <a:spcPts val="800"/>
              </a:spcBef>
              <a:buNone/>
            </a:pPr>
            <a:r>
              <a:rPr lang="en-PK" sz="3200" dirty="0">
                <a:solidFill>
                  <a:srgbClr val="000000"/>
                </a:solidFill>
                <a:ea typeface="Calibri" panose="020F0502020204030204" pitchFamily="34" charset="0"/>
                <a:cs typeface="Times New Roman" panose="02020603050405020304" pitchFamily="18" charset="0"/>
              </a:rPr>
              <a:t>5	a.	Strangers are more likely to come together in cyberspace and collaborate to 			commit crimes in the physical space.</a:t>
            </a:r>
            <a:endParaRPr lang="en-PK" sz="3200" dirty="0">
              <a:ea typeface="Times New Roman" panose="02020603050405020304" pitchFamily="18" charset="0"/>
            </a:endParaRPr>
          </a:p>
          <a:p>
            <a:pPr marL="0" indent="0" algn="just">
              <a:lnSpc>
                <a:spcPct val="200000"/>
              </a:lnSpc>
              <a:spcBef>
                <a:spcPts val="800"/>
              </a:spcBef>
              <a:buNone/>
            </a:pPr>
            <a:r>
              <a:rPr lang="en-PK" sz="3200" dirty="0">
                <a:solidFill>
                  <a:srgbClr val="000000"/>
                </a:solidFill>
                <a:ea typeface="Calibri" panose="020F0502020204030204" pitchFamily="34" charset="0"/>
                <a:cs typeface="Times New Roman" panose="02020603050405020304" pitchFamily="18" charset="0"/>
              </a:rPr>
              <a:t>5	b. 	Associate of physical space are likely to unite to commit crimes in 				cyberspace.</a:t>
            </a:r>
            <a:endParaRPr lang="en-PK" sz="3200" dirty="0">
              <a:ea typeface="Times New Roman" panose="02020603050405020304" pitchFamily="18" charset="0"/>
            </a:endParaRPr>
          </a:p>
          <a:p>
            <a:pPr marL="342900" indent="-342900" algn="just">
              <a:lnSpc>
                <a:spcPct val="200000"/>
              </a:lnSpc>
              <a:spcBef>
                <a:spcPts val="800"/>
              </a:spcBef>
              <a:buFont typeface="+mj-lt"/>
              <a:buAutoNum type="arabicPeriod" startAt="6"/>
            </a:pPr>
            <a:r>
              <a:rPr lang="en-PK" sz="3200" dirty="0">
                <a:ea typeface="Calibri" panose="020F0502020204030204" pitchFamily="34" charset="0"/>
                <a:cs typeface="Times New Roman" panose="02020603050405020304" pitchFamily="18" charset="0"/>
              </a:rPr>
              <a:t>Persons from </a:t>
            </a:r>
            <a:r>
              <a:rPr lang="en-PK" sz="3200" b="1" dirty="0">
                <a:solidFill>
                  <a:schemeClr val="tx2"/>
                </a:solidFill>
                <a:ea typeface="Calibri" panose="020F0502020204030204" pitchFamily="34" charset="0"/>
                <a:cs typeface="Times New Roman" panose="02020603050405020304" pitchFamily="18" charset="0"/>
              </a:rPr>
              <a:t>closed societies</a:t>
            </a:r>
            <a:r>
              <a:rPr lang="en-PK" sz="3200" dirty="0">
                <a:ea typeface="Calibri" panose="020F0502020204030204" pitchFamily="34" charset="0"/>
                <a:cs typeface="Times New Roman" panose="02020603050405020304" pitchFamily="18" charset="0"/>
              </a:rPr>
              <a:t>, where access to information and social interaction is limited, are more prone to engaging in cybercrimes compared to individuals from </a:t>
            </a:r>
            <a:r>
              <a:rPr lang="en-PK" sz="3200" b="1" dirty="0">
                <a:solidFill>
                  <a:schemeClr val="tx2"/>
                </a:solidFill>
                <a:ea typeface="Calibri" panose="020F0502020204030204" pitchFamily="34" charset="0"/>
                <a:cs typeface="Times New Roman" panose="02020603050405020304" pitchFamily="18" charset="0"/>
              </a:rPr>
              <a:t>open societies</a:t>
            </a:r>
            <a:r>
              <a:rPr lang="en-PK" sz="3200" dirty="0">
                <a:ea typeface="Calibri" panose="020F0502020204030204" pitchFamily="34" charset="0"/>
                <a:cs typeface="Times New Roman" panose="02020603050405020304" pitchFamily="18" charset="0"/>
              </a:rPr>
              <a:t>.</a:t>
            </a:r>
            <a:endParaRPr lang="en-PK" sz="3200" dirty="0">
              <a:ea typeface="Times New Roman" panose="02020603050405020304" pitchFamily="18" charset="0"/>
            </a:endParaRPr>
          </a:p>
          <a:p>
            <a:pPr marL="342900" indent="-342900" algn="just">
              <a:lnSpc>
                <a:spcPct val="200000"/>
              </a:lnSpc>
              <a:buFont typeface="+mj-lt"/>
              <a:buAutoNum type="arabicPeriod" startAt="6"/>
            </a:pPr>
            <a:r>
              <a:rPr lang="en-PK" sz="3200" dirty="0">
                <a:ea typeface="Calibri" panose="020F0502020204030204" pitchFamily="34" charset="0"/>
                <a:cs typeface="Times New Roman" panose="02020603050405020304" pitchFamily="18" charset="0"/>
              </a:rPr>
              <a:t>The </a:t>
            </a:r>
            <a:r>
              <a:rPr lang="en-PK" sz="3200" b="1" dirty="0">
                <a:solidFill>
                  <a:schemeClr val="tx2"/>
                </a:solidFill>
                <a:ea typeface="Calibri" panose="020F0502020204030204" pitchFamily="34" charset="0"/>
                <a:cs typeface="Times New Roman" panose="02020603050405020304" pitchFamily="18" charset="0"/>
              </a:rPr>
              <a:t>conflict of norms and values </a:t>
            </a:r>
            <a:r>
              <a:rPr lang="en-PK" sz="3200" dirty="0">
                <a:ea typeface="Calibri" panose="020F0502020204030204" pitchFamily="34" charset="0"/>
                <a:cs typeface="Times New Roman" panose="02020603050405020304" pitchFamily="18" charset="0"/>
              </a:rPr>
              <a:t>of the physical space with the Norms and values of cyberspace may lead to cybercrimes.</a:t>
            </a:r>
            <a:endParaRPr lang="en-PK" sz="3200" dirty="0">
              <a:ea typeface="Times New Roman" panose="02020603050405020304" pitchFamily="18" charset="0"/>
            </a:endParaRPr>
          </a:p>
          <a:p>
            <a:endParaRPr lang="en-PK" dirty="0"/>
          </a:p>
        </p:txBody>
      </p:sp>
      <p:sp>
        <p:nvSpPr>
          <p:cNvPr id="6" name="Slide Number Placeholder 5">
            <a:extLst>
              <a:ext uri="{FF2B5EF4-FFF2-40B4-BE49-F238E27FC236}">
                <a16:creationId xmlns:a16="http://schemas.microsoft.com/office/drawing/2014/main" id="{6D1D902C-5BB7-5AA3-501D-09ECFCECC660}"/>
              </a:ext>
            </a:extLst>
          </p:cNvPr>
          <p:cNvSpPr>
            <a:spLocks noGrp="1"/>
          </p:cNvSpPr>
          <p:nvPr>
            <p:ph type="sldNum" sz="quarter" idx="12"/>
          </p:nvPr>
        </p:nvSpPr>
        <p:spPr/>
        <p:txBody>
          <a:bodyPr/>
          <a:lstStyle/>
          <a:p>
            <a:fld id="{A07E6FB1-C707-874A-9646-C5EA29019CEA}" type="slidenum">
              <a:rPr lang="en-US" smtClean="0"/>
              <a:t>13</a:t>
            </a:fld>
            <a:endParaRPr lang="en-US"/>
          </a:p>
        </p:txBody>
      </p:sp>
      <p:sp>
        <p:nvSpPr>
          <p:cNvPr id="2" name="Title 1">
            <a:extLst>
              <a:ext uri="{FF2B5EF4-FFF2-40B4-BE49-F238E27FC236}">
                <a16:creationId xmlns:a16="http://schemas.microsoft.com/office/drawing/2014/main" id="{FB82BDC2-2CDC-D563-17A0-FC3BF95AFA15}"/>
              </a:ext>
            </a:extLst>
          </p:cNvPr>
          <p:cNvSpPr>
            <a:spLocks noGrp="1"/>
          </p:cNvSpPr>
          <p:nvPr>
            <p:ph type="title"/>
          </p:nvPr>
        </p:nvSpPr>
        <p:spPr>
          <a:xfrm>
            <a:off x="1981200" y="274638"/>
            <a:ext cx="8229600" cy="1143000"/>
          </a:xfrm>
        </p:spPr>
        <p:txBody>
          <a:bodyPr>
            <a:normAutofit/>
          </a:bodyPr>
          <a:lstStyle/>
          <a:p>
            <a:r>
              <a:rPr lang="en-PK" sz="3600" b="1" dirty="0"/>
              <a:t>S</a:t>
            </a:r>
            <a:r>
              <a:rPr lang="en-GB" sz="3600" b="1" dirty="0"/>
              <a:t>p</a:t>
            </a:r>
            <a:r>
              <a:rPr lang="en-PK" sz="3600" b="1" dirty="0"/>
              <a:t>ace Transition Theory – Cont …</a:t>
            </a:r>
          </a:p>
        </p:txBody>
      </p:sp>
    </p:spTree>
    <p:extLst>
      <p:ext uri="{BB962C8B-B14F-4D97-AF65-F5344CB8AC3E}">
        <p14:creationId xmlns:p14="http://schemas.microsoft.com/office/powerpoint/2010/main" val="22866345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8CBC-1289-07D2-3560-516E6F98223C}"/>
              </a:ext>
            </a:extLst>
          </p:cNvPr>
          <p:cNvSpPr>
            <a:spLocks noGrp="1"/>
          </p:cNvSpPr>
          <p:nvPr>
            <p:ph type="title"/>
          </p:nvPr>
        </p:nvSpPr>
        <p:spPr>
          <a:xfrm>
            <a:off x="1845365" y="325368"/>
            <a:ext cx="7043141" cy="1325563"/>
          </a:xfrm>
        </p:spPr>
        <p:txBody>
          <a:bodyPr>
            <a:normAutofit/>
          </a:bodyPr>
          <a:lstStyle/>
          <a:p>
            <a:r>
              <a:rPr lang="en-PK" sz="3600" dirty="0"/>
              <a:t>Motivation</a:t>
            </a:r>
          </a:p>
        </p:txBody>
      </p:sp>
      <p:sp>
        <p:nvSpPr>
          <p:cNvPr id="3" name="Content Placeholder 2">
            <a:extLst>
              <a:ext uri="{FF2B5EF4-FFF2-40B4-BE49-F238E27FC236}">
                <a16:creationId xmlns:a16="http://schemas.microsoft.com/office/drawing/2014/main" id="{3930A494-7CF5-5427-F906-FDFB60C897F1}"/>
              </a:ext>
            </a:extLst>
          </p:cNvPr>
          <p:cNvSpPr>
            <a:spLocks noGrp="1"/>
          </p:cNvSpPr>
          <p:nvPr>
            <p:ph idx="1"/>
          </p:nvPr>
        </p:nvSpPr>
        <p:spPr>
          <a:xfrm>
            <a:off x="959223" y="2128743"/>
            <a:ext cx="9583271" cy="3257363"/>
          </a:xfrm>
        </p:spPr>
        <p:txBody>
          <a:bodyPr>
            <a:normAutofit/>
          </a:bodyPr>
          <a:lstStyle/>
          <a:p>
            <a:r>
              <a:rPr lang="en-PK" sz="1800" dirty="0">
                <a:cs typeface="Times New Roman" panose="02020603050405020304" pitchFamily="18" charset="0"/>
              </a:rPr>
              <a:t>This component reffers to the various factors that </a:t>
            </a:r>
            <a:r>
              <a:rPr lang="en-PK" sz="1800" b="1" dirty="0">
                <a:solidFill>
                  <a:schemeClr val="accent1">
                    <a:lumMod val="50000"/>
                  </a:schemeClr>
                </a:solidFill>
                <a:cs typeface="Times New Roman" panose="02020603050405020304" pitchFamily="18" charset="0"/>
              </a:rPr>
              <a:t>“Push” </a:t>
            </a:r>
            <a:r>
              <a:rPr lang="en-PK" sz="1800" dirty="0">
                <a:cs typeface="Times New Roman" panose="02020603050405020304" pitchFamily="18" charset="0"/>
              </a:rPr>
              <a:t>people to carry out cybercrimes. </a:t>
            </a:r>
          </a:p>
          <a:p>
            <a:pPr marL="0" indent="0">
              <a:buNone/>
            </a:pPr>
            <a:endParaRPr lang="en-PK" sz="1800" dirty="0">
              <a:cs typeface="Times New Roman" panose="02020603050405020304" pitchFamily="18" charset="0"/>
            </a:endParaRPr>
          </a:p>
          <a:p>
            <a:r>
              <a:rPr lang="en-PK" sz="1800" dirty="0">
                <a:cs typeface="Times New Roman" panose="02020603050405020304" pitchFamily="18" charset="0"/>
              </a:rPr>
              <a:t>It is a driving force behind human action. </a:t>
            </a:r>
          </a:p>
          <a:p>
            <a:pPr marL="0" indent="0">
              <a:buNone/>
            </a:pPr>
            <a:endParaRPr lang="en-PK" sz="1800" dirty="0">
              <a:cs typeface="Times New Roman" panose="02020603050405020304" pitchFamily="18" charset="0"/>
            </a:endParaRPr>
          </a:p>
          <a:p>
            <a:r>
              <a:rPr lang="en-PK" sz="1800" dirty="0">
                <a:cs typeface="Times New Roman" panose="02020603050405020304" pitchFamily="18" charset="0"/>
              </a:rPr>
              <a:t>First they are triggered by the determinants of crimes for example unemployment, low median income, poverty, wage inequality, social status etc. (Buonanno, 2003). </a:t>
            </a:r>
          </a:p>
          <a:p>
            <a:pPr marL="0" indent="0">
              <a:buNone/>
            </a:pPr>
            <a:endParaRPr lang="en-PK" sz="1800" dirty="0">
              <a:cs typeface="Times New Roman" panose="02020603050405020304" pitchFamily="18" charset="0"/>
            </a:endParaRPr>
          </a:p>
          <a:p>
            <a:r>
              <a:rPr lang="en-PK" sz="1800" dirty="0">
                <a:cs typeface="Times New Roman" panose="02020603050405020304" pitchFamily="18" charset="0"/>
              </a:rPr>
              <a:t>Driven by the desire to fullfill or satisfy “needs” then they induldge into the act. </a:t>
            </a:r>
          </a:p>
        </p:txBody>
      </p:sp>
    </p:spTree>
    <p:extLst>
      <p:ext uri="{BB962C8B-B14F-4D97-AF65-F5344CB8AC3E}">
        <p14:creationId xmlns:p14="http://schemas.microsoft.com/office/powerpoint/2010/main" val="1335810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E97AF-4693-921D-5E3C-175A6E737393}"/>
              </a:ext>
            </a:extLst>
          </p:cNvPr>
          <p:cNvSpPr>
            <a:spLocks noGrp="1"/>
          </p:cNvSpPr>
          <p:nvPr>
            <p:ph type="title"/>
          </p:nvPr>
        </p:nvSpPr>
        <p:spPr>
          <a:xfrm>
            <a:off x="2308654" y="229202"/>
            <a:ext cx="7243119" cy="1325563"/>
          </a:xfrm>
        </p:spPr>
        <p:txBody>
          <a:bodyPr>
            <a:normAutofit/>
          </a:bodyPr>
          <a:lstStyle/>
          <a:p>
            <a:r>
              <a:rPr lang="en-PK" sz="3600" dirty="0"/>
              <a:t>Motivation</a:t>
            </a:r>
          </a:p>
        </p:txBody>
      </p:sp>
      <p:sp>
        <p:nvSpPr>
          <p:cNvPr id="3" name="Content Placeholder 2">
            <a:extLst>
              <a:ext uri="{FF2B5EF4-FFF2-40B4-BE49-F238E27FC236}">
                <a16:creationId xmlns:a16="http://schemas.microsoft.com/office/drawing/2014/main" id="{D02F14B4-0381-A260-ACA1-93F340B43F27}"/>
              </a:ext>
            </a:extLst>
          </p:cNvPr>
          <p:cNvSpPr>
            <a:spLocks noGrp="1"/>
          </p:cNvSpPr>
          <p:nvPr>
            <p:ph idx="1"/>
          </p:nvPr>
        </p:nvSpPr>
        <p:spPr/>
        <p:txBody>
          <a:bodyPr/>
          <a:lstStyle/>
          <a:p>
            <a:r>
              <a:rPr lang="en-GB" sz="1800" dirty="0">
                <a:solidFill>
                  <a:schemeClr val="accent1">
                    <a:lumMod val="75000"/>
                  </a:schemeClr>
                </a:solidFill>
                <a:effectLst/>
                <a:ea typeface="Times New Roman" panose="02020603050405020304" pitchFamily="18" charset="0"/>
              </a:rPr>
              <a:t>M</a:t>
            </a:r>
            <a:r>
              <a:rPr lang="en-PK" sz="1800" dirty="0">
                <a:solidFill>
                  <a:schemeClr val="accent1">
                    <a:lumMod val="75000"/>
                  </a:schemeClr>
                </a:solidFill>
                <a:effectLst/>
                <a:ea typeface="Times New Roman" panose="02020603050405020304" pitchFamily="18" charset="0"/>
              </a:rPr>
              <a:t>otivation </a:t>
            </a:r>
            <a:r>
              <a:rPr lang="en-PK" sz="1800" dirty="0">
                <a:effectLst/>
                <a:ea typeface="Times New Roman" panose="02020603050405020304" pitchFamily="18" charset="0"/>
              </a:rPr>
              <a:t>refers to the factors that “push” individuals to commit cybercrime </a:t>
            </a:r>
            <a:r>
              <a:rPr lang="en-GB" sz="1800" dirty="0">
                <a:effectLst/>
                <a:ea typeface="Times New Roman" panose="02020603050405020304" pitchFamily="18" charset="0"/>
              </a:rPr>
              <a:t>(Smith, 2021).</a:t>
            </a:r>
          </a:p>
          <a:p>
            <a:pPr marL="0" indent="0">
              <a:buNone/>
            </a:pPr>
            <a:endParaRPr lang="en-GB" sz="1800" dirty="0">
              <a:effectLst/>
              <a:ea typeface="Times New Roman" panose="02020603050405020304" pitchFamily="18" charset="0"/>
            </a:endParaRPr>
          </a:p>
          <a:p>
            <a:r>
              <a:rPr lang="en-PK" sz="1800" dirty="0">
                <a:effectLst/>
                <a:ea typeface="Times New Roman" panose="02020603050405020304" pitchFamily="18" charset="0"/>
              </a:rPr>
              <a:t>People commit crime when contributing factors cause them to become motivated to carry out criminal behavior</a:t>
            </a:r>
            <a:r>
              <a:rPr lang="en-GB" sz="1800" dirty="0">
                <a:effectLst/>
                <a:ea typeface="Times New Roman" panose="02020603050405020304" pitchFamily="18" charset="0"/>
              </a:rPr>
              <a:t>. </a:t>
            </a:r>
            <a:r>
              <a:rPr lang="en-PK" sz="1800" dirty="0">
                <a:effectLst/>
                <a:ea typeface="Times New Roman" panose="02020603050405020304" pitchFamily="18" charset="0"/>
              </a:rPr>
              <a:t>Without motivation, even if opportunity and vulnerabilities are present according to the Routine Activity theory a crime will not occur</a:t>
            </a:r>
            <a:r>
              <a:rPr lang="en-GB" sz="1800" dirty="0">
                <a:effectLst/>
                <a:ea typeface="Times New Roman" panose="02020603050405020304" pitchFamily="18" charset="0"/>
              </a:rPr>
              <a:t> (Smith, 2021).</a:t>
            </a:r>
            <a:endParaRPr lang="en-PK" sz="1800" dirty="0">
              <a:effectLst/>
              <a:ea typeface="Times New Roman" panose="02020603050405020304" pitchFamily="18" charset="0"/>
            </a:endParaRPr>
          </a:p>
          <a:p>
            <a:pPr marL="0" indent="0">
              <a:buNone/>
            </a:pPr>
            <a:endParaRPr lang="en-GB" sz="1800" dirty="0">
              <a:ea typeface="Times New Roman" panose="02020603050405020304" pitchFamily="18" charset="0"/>
            </a:endParaRPr>
          </a:p>
          <a:p>
            <a:pPr marL="0" indent="0">
              <a:buNone/>
            </a:pPr>
            <a:r>
              <a:rPr lang="en-PK" sz="1800" dirty="0">
                <a:solidFill>
                  <a:srgbClr val="222222"/>
                </a:solidFill>
                <a:effectLst/>
                <a:ea typeface="Times New Roman" panose="02020603050405020304" pitchFamily="18" charset="0"/>
              </a:rPr>
              <a:t>Smith, T. (2021). A Conceptual Review and Exploratory Evaluation of the Motivations for Cybercrime.</a:t>
            </a:r>
            <a:r>
              <a:rPr lang="en-PK" sz="1200" dirty="0">
                <a:effectLst/>
              </a:rPr>
              <a:t> </a:t>
            </a:r>
            <a:endParaRPr lang="en-PK" sz="1800" dirty="0">
              <a:effectLst/>
              <a:ea typeface="Times New Roman" panose="02020603050405020304" pitchFamily="18" charset="0"/>
            </a:endParaRPr>
          </a:p>
          <a:p>
            <a:endParaRPr lang="en-PK" dirty="0"/>
          </a:p>
        </p:txBody>
      </p:sp>
    </p:spTree>
    <p:extLst>
      <p:ext uri="{BB962C8B-B14F-4D97-AF65-F5344CB8AC3E}">
        <p14:creationId xmlns:p14="http://schemas.microsoft.com/office/powerpoint/2010/main" val="203976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F50018E-38AF-6125-7AA6-AFBB916C47C6}"/>
              </a:ext>
            </a:extLst>
          </p:cNvPr>
          <p:cNvGrpSpPr/>
          <p:nvPr/>
        </p:nvGrpSpPr>
        <p:grpSpPr>
          <a:xfrm>
            <a:off x="9155271" y="1469209"/>
            <a:ext cx="1258210" cy="4279654"/>
            <a:chOff x="6123959" y="3016398"/>
            <a:chExt cx="1115603" cy="2731134"/>
          </a:xfrm>
        </p:grpSpPr>
        <p:pic>
          <p:nvPicPr>
            <p:cNvPr id="11" name="Picture 10">
              <a:extLst>
                <a:ext uri="{FF2B5EF4-FFF2-40B4-BE49-F238E27FC236}">
                  <a16:creationId xmlns:a16="http://schemas.microsoft.com/office/drawing/2014/main" id="{DDEBFEE6-B20A-AEDF-BA5B-5A408ED755BE}"/>
                </a:ext>
              </a:extLst>
            </p:cNvPr>
            <p:cNvPicPr>
              <a:picLocks noChangeAspect="1"/>
            </p:cNvPicPr>
            <p:nvPr/>
          </p:nvPicPr>
          <p:blipFill>
            <a:blip r:embed="rId2"/>
            <a:stretch>
              <a:fillRect/>
            </a:stretch>
          </p:blipFill>
          <p:spPr>
            <a:xfrm>
              <a:off x="6476374" y="3673044"/>
              <a:ext cx="456239" cy="1401899"/>
            </a:xfrm>
            <a:prstGeom prst="rect">
              <a:avLst/>
            </a:prstGeom>
          </p:spPr>
        </p:pic>
        <p:sp>
          <p:nvSpPr>
            <p:cNvPr id="33" name="Rectangle 32">
              <a:extLst>
                <a:ext uri="{FF2B5EF4-FFF2-40B4-BE49-F238E27FC236}">
                  <a16:creationId xmlns:a16="http://schemas.microsoft.com/office/drawing/2014/main" id="{78670D57-DA23-7E03-AD8D-EF212A3CF727}"/>
                </a:ext>
              </a:extLst>
            </p:cNvPr>
            <p:cNvSpPr/>
            <p:nvPr/>
          </p:nvSpPr>
          <p:spPr>
            <a:xfrm>
              <a:off x="6123959" y="3016398"/>
              <a:ext cx="1115603" cy="27311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grpSp>
      <p:grpSp>
        <p:nvGrpSpPr>
          <p:cNvPr id="48" name="Group 47">
            <a:extLst>
              <a:ext uri="{FF2B5EF4-FFF2-40B4-BE49-F238E27FC236}">
                <a16:creationId xmlns:a16="http://schemas.microsoft.com/office/drawing/2014/main" id="{A499C2AB-9982-F8B8-D2D4-DAE4402A4E85}"/>
              </a:ext>
            </a:extLst>
          </p:cNvPr>
          <p:cNvGrpSpPr/>
          <p:nvPr/>
        </p:nvGrpSpPr>
        <p:grpSpPr>
          <a:xfrm>
            <a:off x="1876087" y="1520350"/>
            <a:ext cx="1238823" cy="4279655"/>
            <a:chOff x="948980" y="3019332"/>
            <a:chExt cx="1115603" cy="2731134"/>
          </a:xfrm>
        </p:grpSpPr>
        <p:sp>
          <p:nvSpPr>
            <p:cNvPr id="32" name="Rectangle 31">
              <a:extLst>
                <a:ext uri="{FF2B5EF4-FFF2-40B4-BE49-F238E27FC236}">
                  <a16:creationId xmlns:a16="http://schemas.microsoft.com/office/drawing/2014/main" id="{1E711FA0-F74A-65A6-4A53-EBACD2E8F010}"/>
                </a:ext>
              </a:extLst>
            </p:cNvPr>
            <p:cNvSpPr/>
            <p:nvPr/>
          </p:nvSpPr>
          <p:spPr>
            <a:xfrm>
              <a:off x="948980" y="3019332"/>
              <a:ext cx="1115603" cy="273113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pic>
          <p:nvPicPr>
            <p:cNvPr id="34" name="Picture 33">
              <a:extLst>
                <a:ext uri="{FF2B5EF4-FFF2-40B4-BE49-F238E27FC236}">
                  <a16:creationId xmlns:a16="http://schemas.microsoft.com/office/drawing/2014/main" id="{2D81B778-93D8-8BD3-1DB6-2421C4021483}"/>
                </a:ext>
              </a:extLst>
            </p:cNvPr>
            <p:cNvPicPr>
              <a:picLocks noChangeAspect="1"/>
            </p:cNvPicPr>
            <p:nvPr/>
          </p:nvPicPr>
          <p:blipFill>
            <a:blip r:embed="rId3"/>
            <a:stretch>
              <a:fillRect/>
            </a:stretch>
          </p:blipFill>
          <p:spPr>
            <a:xfrm>
              <a:off x="1260626" y="3748240"/>
              <a:ext cx="492310" cy="1288958"/>
            </a:xfrm>
            <a:prstGeom prst="rect">
              <a:avLst/>
            </a:prstGeom>
          </p:spPr>
        </p:pic>
      </p:grpSp>
      <p:grpSp>
        <p:nvGrpSpPr>
          <p:cNvPr id="43" name="Group 42">
            <a:extLst>
              <a:ext uri="{FF2B5EF4-FFF2-40B4-BE49-F238E27FC236}">
                <a16:creationId xmlns:a16="http://schemas.microsoft.com/office/drawing/2014/main" id="{1C24D2FC-7040-456C-DB7A-6E1283FB6F05}"/>
              </a:ext>
            </a:extLst>
          </p:cNvPr>
          <p:cNvGrpSpPr/>
          <p:nvPr/>
        </p:nvGrpSpPr>
        <p:grpSpPr>
          <a:xfrm>
            <a:off x="1876087" y="914438"/>
            <a:ext cx="1229805" cy="532774"/>
            <a:chOff x="948980" y="2564161"/>
            <a:chExt cx="1190905" cy="455171"/>
          </a:xfrm>
        </p:grpSpPr>
        <p:sp>
          <p:nvSpPr>
            <p:cNvPr id="37" name="Rectangle 36">
              <a:extLst>
                <a:ext uri="{FF2B5EF4-FFF2-40B4-BE49-F238E27FC236}">
                  <a16:creationId xmlns:a16="http://schemas.microsoft.com/office/drawing/2014/main" id="{C9D2BD34-C1D2-FFC0-2095-4B4C9B5305F3}"/>
                </a:ext>
              </a:extLst>
            </p:cNvPr>
            <p:cNvSpPr/>
            <p:nvPr/>
          </p:nvSpPr>
          <p:spPr>
            <a:xfrm>
              <a:off x="948980" y="2564161"/>
              <a:ext cx="1190905" cy="4551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39" name="TextBox 38">
              <a:extLst>
                <a:ext uri="{FF2B5EF4-FFF2-40B4-BE49-F238E27FC236}">
                  <a16:creationId xmlns:a16="http://schemas.microsoft.com/office/drawing/2014/main" id="{8B6A2FB1-E650-3352-0959-82BA723D3940}"/>
                </a:ext>
              </a:extLst>
            </p:cNvPr>
            <p:cNvSpPr txBox="1"/>
            <p:nvPr/>
          </p:nvSpPr>
          <p:spPr>
            <a:xfrm>
              <a:off x="988250" y="2619222"/>
              <a:ext cx="1112363" cy="341831"/>
            </a:xfrm>
            <a:prstGeom prst="rect">
              <a:avLst/>
            </a:prstGeom>
            <a:noFill/>
          </p:spPr>
          <p:txBody>
            <a:bodyPr wrap="square" rtlCol="0">
              <a:spAutoFit/>
            </a:bodyPr>
            <a:lstStyle/>
            <a:p>
              <a:pPr algn="ctr"/>
              <a:r>
                <a:rPr lang="en-PK" sz="1000" dirty="0"/>
                <a:t>Cyber World</a:t>
              </a:r>
            </a:p>
            <a:p>
              <a:pPr algn="ctr"/>
              <a:r>
                <a:rPr lang="en-PK" sz="1000" dirty="0"/>
                <a:t>Potential Criminal</a:t>
              </a:r>
            </a:p>
          </p:txBody>
        </p:sp>
      </p:grpSp>
      <p:grpSp>
        <p:nvGrpSpPr>
          <p:cNvPr id="44" name="Group 43">
            <a:extLst>
              <a:ext uri="{FF2B5EF4-FFF2-40B4-BE49-F238E27FC236}">
                <a16:creationId xmlns:a16="http://schemas.microsoft.com/office/drawing/2014/main" id="{D6A7EBF9-41BD-81CF-9C1B-2B8B45F6894D}"/>
              </a:ext>
            </a:extLst>
          </p:cNvPr>
          <p:cNvGrpSpPr/>
          <p:nvPr/>
        </p:nvGrpSpPr>
        <p:grpSpPr>
          <a:xfrm>
            <a:off x="1878497" y="5851260"/>
            <a:ext cx="1247842" cy="532774"/>
            <a:chOff x="948980" y="5901179"/>
            <a:chExt cx="1190905" cy="455171"/>
          </a:xfrm>
        </p:grpSpPr>
        <p:sp>
          <p:nvSpPr>
            <p:cNvPr id="35" name="Rectangle 34">
              <a:extLst>
                <a:ext uri="{FF2B5EF4-FFF2-40B4-BE49-F238E27FC236}">
                  <a16:creationId xmlns:a16="http://schemas.microsoft.com/office/drawing/2014/main" id="{C9591E00-B111-7233-73C1-FC33147E6335}"/>
                </a:ext>
              </a:extLst>
            </p:cNvPr>
            <p:cNvSpPr/>
            <p:nvPr/>
          </p:nvSpPr>
          <p:spPr>
            <a:xfrm>
              <a:off x="948980" y="5901179"/>
              <a:ext cx="1190905" cy="4551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40" name="TextBox 39">
              <a:extLst>
                <a:ext uri="{FF2B5EF4-FFF2-40B4-BE49-F238E27FC236}">
                  <a16:creationId xmlns:a16="http://schemas.microsoft.com/office/drawing/2014/main" id="{C27AEA03-3A59-E2C7-0C33-06D8C337C8A9}"/>
                </a:ext>
              </a:extLst>
            </p:cNvPr>
            <p:cNvSpPr txBox="1"/>
            <p:nvPr/>
          </p:nvSpPr>
          <p:spPr>
            <a:xfrm>
              <a:off x="996952" y="5928709"/>
              <a:ext cx="1112363" cy="341831"/>
            </a:xfrm>
            <a:prstGeom prst="rect">
              <a:avLst/>
            </a:prstGeom>
            <a:noFill/>
          </p:spPr>
          <p:txBody>
            <a:bodyPr wrap="square" rtlCol="0">
              <a:spAutoFit/>
            </a:bodyPr>
            <a:lstStyle/>
            <a:p>
              <a:pPr algn="ctr"/>
              <a:r>
                <a:rPr lang="en-PK" sz="1000" dirty="0"/>
                <a:t>Cyber World</a:t>
              </a:r>
            </a:p>
            <a:p>
              <a:pPr algn="ctr"/>
              <a:r>
                <a:rPr lang="en-PK" sz="1000" dirty="0"/>
                <a:t>N0n-Criminal</a:t>
              </a:r>
            </a:p>
          </p:txBody>
        </p:sp>
      </p:grpSp>
      <p:grpSp>
        <p:nvGrpSpPr>
          <p:cNvPr id="45" name="Group 44">
            <a:extLst>
              <a:ext uri="{FF2B5EF4-FFF2-40B4-BE49-F238E27FC236}">
                <a16:creationId xmlns:a16="http://schemas.microsoft.com/office/drawing/2014/main" id="{F5A9801C-1D3A-4383-3647-F172D1563F49}"/>
              </a:ext>
            </a:extLst>
          </p:cNvPr>
          <p:cNvGrpSpPr/>
          <p:nvPr/>
        </p:nvGrpSpPr>
        <p:grpSpPr>
          <a:xfrm>
            <a:off x="9155271" y="834431"/>
            <a:ext cx="1258210" cy="534576"/>
            <a:chOff x="6067734" y="2448927"/>
            <a:chExt cx="1190905" cy="458118"/>
          </a:xfrm>
        </p:grpSpPr>
        <p:sp>
          <p:nvSpPr>
            <p:cNvPr id="38" name="Rectangle 37">
              <a:extLst>
                <a:ext uri="{FF2B5EF4-FFF2-40B4-BE49-F238E27FC236}">
                  <a16:creationId xmlns:a16="http://schemas.microsoft.com/office/drawing/2014/main" id="{867D5488-FA15-C78C-A2CC-DADC2B3B9B5C}"/>
                </a:ext>
              </a:extLst>
            </p:cNvPr>
            <p:cNvSpPr/>
            <p:nvPr/>
          </p:nvSpPr>
          <p:spPr>
            <a:xfrm>
              <a:off x="6067734" y="2448927"/>
              <a:ext cx="1190905" cy="4551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41" name="TextBox 40">
              <a:extLst>
                <a:ext uri="{FF2B5EF4-FFF2-40B4-BE49-F238E27FC236}">
                  <a16:creationId xmlns:a16="http://schemas.microsoft.com/office/drawing/2014/main" id="{D7705E77-1F12-4529-B656-64124C545B77}"/>
                </a:ext>
              </a:extLst>
            </p:cNvPr>
            <p:cNvSpPr txBox="1"/>
            <p:nvPr/>
          </p:nvSpPr>
          <p:spPr>
            <a:xfrm>
              <a:off x="6125858" y="2564161"/>
              <a:ext cx="1112363" cy="342884"/>
            </a:xfrm>
            <a:prstGeom prst="rect">
              <a:avLst/>
            </a:prstGeom>
            <a:noFill/>
          </p:spPr>
          <p:txBody>
            <a:bodyPr wrap="square" rtlCol="0">
              <a:spAutoFit/>
            </a:bodyPr>
            <a:lstStyle/>
            <a:p>
              <a:r>
                <a:rPr lang="en-PK" sz="1000" dirty="0"/>
                <a:t>Physical  World</a:t>
              </a:r>
            </a:p>
            <a:p>
              <a:pPr algn="ctr"/>
              <a:r>
                <a:rPr lang="en-PK" sz="1000" dirty="0"/>
                <a:t>Criminal</a:t>
              </a:r>
            </a:p>
          </p:txBody>
        </p:sp>
      </p:grpSp>
      <p:grpSp>
        <p:nvGrpSpPr>
          <p:cNvPr id="46" name="Group 45">
            <a:extLst>
              <a:ext uri="{FF2B5EF4-FFF2-40B4-BE49-F238E27FC236}">
                <a16:creationId xmlns:a16="http://schemas.microsoft.com/office/drawing/2014/main" id="{35351CBE-F0F3-56A1-207F-928E3B2C991C}"/>
              </a:ext>
            </a:extLst>
          </p:cNvPr>
          <p:cNvGrpSpPr/>
          <p:nvPr/>
        </p:nvGrpSpPr>
        <p:grpSpPr>
          <a:xfrm>
            <a:off x="9165639" y="5823924"/>
            <a:ext cx="1247842" cy="531138"/>
            <a:chOff x="6123957" y="5872527"/>
            <a:chExt cx="1190905" cy="469497"/>
          </a:xfrm>
        </p:grpSpPr>
        <p:sp>
          <p:nvSpPr>
            <p:cNvPr id="36" name="Rectangle 35">
              <a:extLst>
                <a:ext uri="{FF2B5EF4-FFF2-40B4-BE49-F238E27FC236}">
                  <a16:creationId xmlns:a16="http://schemas.microsoft.com/office/drawing/2014/main" id="{D36D2619-AF7E-2C04-D6AE-C1549FC9F1C8}"/>
                </a:ext>
              </a:extLst>
            </p:cNvPr>
            <p:cNvSpPr/>
            <p:nvPr/>
          </p:nvSpPr>
          <p:spPr>
            <a:xfrm>
              <a:off x="6123957" y="5886853"/>
              <a:ext cx="1190905" cy="45517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
          <p:nvSpPr>
            <p:cNvPr id="42" name="TextBox 41">
              <a:extLst>
                <a:ext uri="{FF2B5EF4-FFF2-40B4-BE49-F238E27FC236}">
                  <a16:creationId xmlns:a16="http://schemas.microsoft.com/office/drawing/2014/main" id="{E5CAFDDF-890B-C442-819A-16550E823406}"/>
                </a:ext>
              </a:extLst>
            </p:cNvPr>
            <p:cNvSpPr txBox="1"/>
            <p:nvPr/>
          </p:nvSpPr>
          <p:spPr>
            <a:xfrm>
              <a:off x="6146276" y="5872527"/>
              <a:ext cx="1112363" cy="353675"/>
            </a:xfrm>
            <a:prstGeom prst="rect">
              <a:avLst/>
            </a:prstGeom>
            <a:noFill/>
          </p:spPr>
          <p:txBody>
            <a:bodyPr wrap="square" rtlCol="0">
              <a:spAutoFit/>
            </a:bodyPr>
            <a:lstStyle/>
            <a:p>
              <a:r>
                <a:rPr lang="en-PK" sz="1000" dirty="0"/>
                <a:t>Physical  World</a:t>
              </a:r>
            </a:p>
            <a:p>
              <a:pPr algn="ctr"/>
              <a:r>
                <a:rPr lang="en-PK" sz="1000" dirty="0"/>
                <a:t>Non-Criminal</a:t>
              </a:r>
            </a:p>
          </p:txBody>
        </p:sp>
      </p:grpSp>
      <p:sp>
        <p:nvSpPr>
          <p:cNvPr id="69" name="TextBox 68">
            <a:extLst>
              <a:ext uri="{FF2B5EF4-FFF2-40B4-BE49-F238E27FC236}">
                <a16:creationId xmlns:a16="http://schemas.microsoft.com/office/drawing/2014/main" id="{0DD518FE-626F-2AAD-9194-D7F89E2D004D}"/>
              </a:ext>
            </a:extLst>
          </p:cNvPr>
          <p:cNvSpPr txBox="1"/>
          <p:nvPr/>
        </p:nvSpPr>
        <p:spPr>
          <a:xfrm>
            <a:off x="3711729" y="4166331"/>
            <a:ext cx="4993636" cy="215444"/>
          </a:xfrm>
          <a:prstGeom prst="rect">
            <a:avLst/>
          </a:prstGeom>
          <a:noFill/>
        </p:spPr>
        <p:txBody>
          <a:bodyPr wrap="square" rtlCol="0">
            <a:spAutoFit/>
          </a:bodyPr>
          <a:lstStyle/>
          <a:p>
            <a:endParaRPr lang="en-PK" sz="800" dirty="0"/>
          </a:p>
        </p:txBody>
      </p:sp>
      <p:sp>
        <p:nvSpPr>
          <p:cNvPr id="80" name="Left Arrow 79">
            <a:extLst>
              <a:ext uri="{FF2B5EF4-FFF2-40B4-BE49-F238E27FC236}">
                <a16:creationId xmlns:a16="http://schemas.microsoft.com/office/drawing/2014/main" id="{11AA9377-2754-8873-90D6-CBB967F56D4F}"/>
              </a:ext>
            </a:extLst>
          </p:cNvPr>
          <p:cNvSpPr/>
          <p:nvPr/>
        </p:nvSpPr>
        <p:spPr>
          <a:xfrm>
            <a:off x="3280959" y="2037568"/>
            <a:ext cx="5630082" cy="598250"/>
          </a:xfrm>
          <a:prstGeom prst="leftArrow">
            <a:avLst>
              <a:gd name="adj1" fmla="val 50000"/>
              <a:gd name="adj2" fmla="val 47427"/>
            </a:avLst>
          </a:prstGeom>
          <a:ln w="12700"/>
        </p:spPr>
        <p:style>
          <a:lnRef idx="2">
            <a:schemeClr val="dk1"/>
          </a:lnRef>
          <a:fillRef idx="1">
            <a:schemeClr val="lt1"/>
          </a:fillRef>
          <a:effectRef idx="0">
            <a:schemeClr val="dk1"/>
          </a:effectRef>
          <a:fontRef idx="minor">
            <a:schemeClr val="dk1"/>
          </a:fontRef>
        </p:style>
        <p:txBody>
          <a:bodyPr rtlCol="0" anchor="ctr"/>
          <a:lstStyle/>
          <a:p>
            <a:r>
              <a:rPr lang="en-GB" sz="800" dirty="0">
                <a:solidFill>
                  <a:schemeClr val="tx1"/>
                </a:solidFill>
                <a:latin typeface="+mj-lt"/>
                <a:ea typeface="Times New Roman" panose="02020603050405020304" pitchFamily="18" charset="0"/>
                <a:cs typeface="Times New Roman" panose="02020603050405020304" pitchFamily="18" charset="0"/>
              </a:rPr>
              <a:t>1. </a:t>
            </a:r>
            <a:r>
              <a:rPr lang="en-PK" sz="800" dirty="0">
                <a:solidFill>
                  <a:schemeClr val="tx1"/>
                </a:solidFill>
                <a:latin typeface="+mj-lt"/>
                <a:ea typeface="Times New Roman" panose="02020603050405020304" pitchFamily="18" charset="0"/>
                <a:cs typeface="Times New Roman" panose="02020603050405020304" pitchFamily="18" charset="0"/>
              </a:rPr>
              <a:t>Persons, with repressed criminal behavior (in the physical space) have a propensity to commit crime in cyberspace, which, otherwise they would not commit in physical space, due to their status and position. </a:t>
            </a:r>
            <a:endParaRPr lang="en-PK" sz="800" dirty="0">
              <a:solidFill>
                <a:schemeClr val="tx1"/>
              </a:solidFill>
              <a:latin typeface="+mj-lt"/>
              <a:ea typeface="Calibri" panose="020F0502020204030204" pitchFamily="34" charset="0"/>
              <a:cs typeface="Arial" panose="020B0604020202020204" pitchFamily="34" charset="0"/>
            </a:endParaRPr>
          </a:p>
        </p:txBody>
      </p:sp>
      <p:sp>
        <p:nvSpPr>
          <p:cNvPr id="87" name="Left Arrow 86">
            <a:extLst>
              <a:ext uri="{FF2B5EF4-FFF2-40B4-BE49-F238E27FC236}">
                <a16:creationId xmlns:a16="http://schemas.microsoft.com/office/drawing/2014/main" id="{B01776C9-0601-E751-2DCA-751767B1D086}"/>
              </a:ext>
            </a:extLst>
          </p:cNvPr>
          <p:cNvSpPr/>
          <p:nvPr/>
        </p:nvSpPr>
        <p:spPr>
          <a:xfrm>
            <a:off x="3280959" y="2658995"/>
            <a:ext cx="5630082" cy="598250"/>
          </a:xfrm>
          <a:prstGeom prst="leftArrow">
            <a:avLst>
              <a:gd name="adj1" fmla="val 50000"/>
              <a:gd name="adj2" fmla="val 52573"/>
            </a:avLst>
          </a:prstGeom>
          <a:ln w="12700"/>
        </p:spPr>
        <p:style>
          <a:lnRef idx="2">
            <a:schemeClr val="dk1"/>
          </a:lnRef>
          <a:fillRef idx="1">
            <a:schemeClr val="lt1"/>
          </a:fillRef>
          <a:effectRef idx="0">
            <a:schemeClr val="dk1"/>
          </a:effectRef>
          <a:fontRef idx="minor">
            <a:schemeClr val="dk1"/>
          </a:fontRef>
        </p:style>
        <p:txBody>
          <a:bodyPr rtlCol="0" anchor="ctr"/>
          <a:lstStyle/>
          <a:p>
            <a:r>
              <a:rPr lang="en-GB" sz="800" dirty="0">
                <a:latin typeface="Calibri" panose="020F0502020204030204" pitchFamily="34" charset="0"/>
                <a:ea typeface="Calibri" panose="020F0502020204030204" pitchFamily="34" charset="0"/>
                <a:cs typeface="Arial" panose="020B0604020202020204" pitchFamily="34" charset="0"/>
              </a:rPr>
              <a:t>2. Identity Flexibility, Dissociative Anonymity and lack of deterrence factor in the cyberspace provides the offenders the choice to commit cyber crime.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sp>
        <p:nvSpPr>
          <p:cNvPr id="88" name="Left-right Arrow 87">
            <a:extLst>
              <a:ext uri="{FF2B5EF4-FFF2-40B4-BE49-F238E27FC236}">
                <a16:creationId xmlns:a16="http://schemas.microsoft.com/office/drawing/2014/main" id="{1A46C454-C757-C47C-2721-42F003F4735A}"/>
              </a:ext>
            </a:extLst>
          </p:cNvPr>
          <p:cNvSpPr/>
          <p:nvPr/>
        </p:nvSpPr>
        <p:spPr>
          <a:xfrm>
            <a:off x="3327109" y="5844946"/>
            <a:ext cx="5777181" cy="598883"/>
          </a:xfrm>
          <a:prstGeom prst="leftRightArrow">
            <a:avLst/>
          </a:prstGeom>
          <a:ln w="127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pPr algn="ctr"/>
            <a:r>
              <a:rPr lang="en-GB" sz="800" dirty="0">
                <a:solidFill>
                  <a:srgbClr val="0F1926"/>
                </a:solidFill>
                <a:latin typeface="SegoeUI"/>
                <a:ea typeface="Times New Roman" panose="02020603050405020304" pitchFamily="18" charset="0"/>
                <a:cs typeface="Times New Roman" panose="02020603050405020304" pitchFamily="18" charset="0"/>
              </a:rPr>
              <a:t>3. Criminal behavior of the offenders in cyberspace is likely to be </a:t>
            </a:r>
            <a:r>
              <a:rPr lang="en-PK" sz="800" dirty="0">
                <a:solidFill>
                  <a:srgbClr val="0F1926"/>
                </a:solidFill>
                <a:latin typeface="SegoeUI"/>
                <a:ea typeface="Times New Roman" panose="02020603050405020304" pitchFamily="18" charset="0"/>
                <a:cs typeface="Times New Roman" panose="02020603050405020304" pitchFamily="18" charset="0"/>
              </a:rPr>
              <a:t>imported to physical space which, in physical space may be exported to cyberspace as well.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sp>
        <p:nvSpPr>
          <p:cNvPr id="89" name="Left Arrow 88">
            <a:extLst>
              <a:ext uri="{FF2B5EF4-FFF2-40B4-BE49-F238E27FC236}">
                <a16:creationId xmlns:a16="http://schemas.microsoft.com/office/drawing/2014/main" id="{CD327D4A-6F25-15F1-9035-B97390F24C32}"/>
              </a:ext>
            </a:extLst>
          </p:cNvPr>
          <p:cNvSpPr/>
          <p:nvPr/>
        </p:nvSpPr>
        <p:spPr>
          <a:xfrm>
            <a:off x="3306263" y="3301631"/>
            <a:ext cx="5630082" cy="598250"/>
          </a:xfrm>
          <a:prstGeom prst="leftArrow">
            <a:avLst>
              <a:gd name="adj1" fmla="val 50000"/>
              <a:gd name="adj2" fmla="val 47427"/>
            </a:avLst>
          </a:prstGeom>
          <a:ln w="12700"/>
        </p:spPr>
        <p:style>
          <a:lnRef idx="2">
            <a:schemeClr val="dk1"/>
          </a:lnRef>
          <a:fillRef idx="1">
            <a:schemeClr val="lt1"/>
          </a:fillRef>
          <a:effectRef idx="0">
            <a:schemeClr val="dk1"/>
          </a:effectRef>
          <a:fontRef idx="minor">
            <a:schemeClr val="dk1"/>
          </a:fontRef>
        </p:style>
        <p:txBody>
          <a:bodyPr rtlCol="0" anchor="ctr"/>
          <a:lstStyle/>
          <a:p>
            <a:r>
              <a:rPr lang="en-GB" sz="800" dirty="0">
                <a:solidFill>
                  <a:srgbClr val="0F1926"/>
                </a:solidFill>
                <a:latin typeface="SegoeUI"/>
                <a:ea typeface="Times New Roman" panose="02020603050405020304" pitchFamily="18" charset="0"/>
                <a:cs typeface="Times New Roman" panose="02020603050405020304" pitchFamily="18" charset="0"/>
              </a:rPr>
              <a:t>4. Intermittent ventures of the offenders in to the cyberspace and </a:t>
            </a:r>
            <a:r>
              <a:rPr lang="en-PK" sz="800" dirty="0">
                <a:solidFill>
                  <a:srgbClr val="0F1926"/>
                </a:solidFill>
                <a:latin typeface="SegoeUI"/>
                <a:ea typeface="Times New Roman" panose="02020603050405020304" pitchFamily="18" charset="0"/>
                <a:cs typeface="Times New Roman" panose="02020603050405020304" pitchFamily="18" charset="0"/>
              </a:rPr>
              <a:t>the dynamic spatio-temporal nature of cyberspace provide the chance to escape.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sp>
        <p:nvSpPr>
          <p:cNvPr id="92" name="Left-right Arrow 91">
            <a:extLst>
              <a:ext uri="{FF2B5EF4-FFF2-40B4-BE49-F238E27FC236}">
                <a16:creationId xmlns:a16="http://schemas.microsoft.com/office/drawing/2014/main" id="{0BCC009D-D1B8-0385-4229-E49027F30152}"/>
              </a:ext>
            </a:extLst>
          </p:cNvPr>
          <p:cNvSpPr/>
          <p:nvPr/>
        </p:nvSpPr>
        <p:spPr>
          <a:xfrm>
            <a:off x="3304904" y="5216214"/>
            <a:ext cx="5777181" cy="593405"/>
          </a:xfrm>
          <a:prstGeom prst="leftRightArrow">
            <a:avLst/>
          </a:prstGeom>
          <a:ln w="12700">
            <a:solidFill>
              <a:srgbClr val="0070C0"/>
            </a:solidFill>
          </a:ln>
        </p:spPr>
        <p:style>
          <a:lnRef idx="2">
            <a:schemeClr val="dk1"/>
          </a:lnRef>
          <a:fillRef idx="1">
            <a:schemeClr val="lt1"/>
          </a:fillRef>
          <a:effectRef idx="0">
            <a:schemeClr val="dk1"/>
          </a:effectRef>
          <a:fontRef idx="minor">
            <a:schemeClr val="dk1"/>
          </a:fontRef>
        </p:style>
        <p:txBody>
          <a:bodyPr rtlCol="0" anchor="ctr"/>
          <a:lstStyle/>
          <a:p>
            <a:r>
              <a:rPr lang="en-PK" sz="800" dirty="0">
                <a:solidFill>
                  <a:srgbClr val="0F1926"/>
                </a:solidFill>
                <a:latin typeface="SegoeUI"/>
                <a:ea typeface="Times New Roman" panose="02020603050405020304" pitchFamily="18" charset="0"/>
                <a:cs typeface="Times New Roman" panose="02020603050405020304" pitchFamily="18" charset="0"/>
              </a:rPr>
              <a:t>5. (a) Strangers are likely to unite together in cyberspace to commit crime in the physical space. </a:t>
            </a:r>
          </a:p>
          <a:p>
            <a:r>
              <a:rPr lang="en-PK" sz="800" dirty="0">
                <a:solidFill>
                  <a:srgbClr val="0F1926"/>
                </a:solidFill>
                <a:latin typeface="SegoeUI"/>
                <a:ea typeface="Times New Roman" panose="02020603050405020304" pitchFamily="18" charset="0"/>
                <a:cs typeface="Times New Roman" panose="02020603050405020304" pitchFamily="18" charset="0"/>
              </a:rPr>
              <a:t>(b) Associates of physical space are likely to unite to commit crime in cyberspace.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sp>
        <p:nvSpPr>
          <p:cNvPr id="93" name="Left Arrow 92">
            <a:extLst>
              <a:ext uri="{FF2B5EF4-FFF2-40B4-BE49-F238E27FC236}">
                <a16:creationId xmlns:a16="http://schemas.microsoft.com/office/drawing/2014/main" id="{49DB8BAD-920F-3622-D730-45C3C46FCEA2}"/>
              </a:ext>
            </a:extLst>
          </p:cNvPr>
          <p:cNvSpPr/>
          <p:nvPr/>
        </p:nvSpPr>
        <p:spPr>
          <a:xfrm>
            <a:off x="3320049" y="3944267"/>
            <a:ext cx="5630082" cy="598250"/>
          </a:xfrm>
          <a:prstGeom prst="leftArrow">
            <a:avLst>
              <a:gd name="adj1" fmla="val 50000"/>
              <a:gd name="adj2" fmla="val 47427"/>
            </a:avLst>
          </a:prstGeom>
          <a:ln w="12700"/>
        </p:spPr>
        <p:style>
          <a:lnRef idx="2">
            <a:schemeClr val="dk1"/>
          </a:lnRef>
          <a:fillRef idx="1">
            <a:schemeClr val="lt1"/>
          </a:fillRef>
          <a:effectRef idx="0">
            <a:schemeClr val="dk1"/>
          </a:effectRef>
          <a:fontRef idx="minor">
            <a:schemeClr val="dk1"/>
          </a:fontRef>
        </p:style>
        <p:txBody>
          <a:bodyPr rtlCol="0" anchor="ctr"/>
          <a:lstStyle/>
          <a:p>
            <a:r>
              <a:rPr lang="en-PK" sz="800" dirty="0">
                <a:solidFill>
                  <a:srgbClr val="0F1926"/>
                </a:solidFill>
                <a:latin typeface="SegoeUI"/>
                <a:ea typeface="Times New Roman" panose="02020603050405020304" pitchFamily="18" charset="0"/>
                <a:cs typeface="Times New Roman" panose="02020603050405020304" pitchFamily="18" charset="0"/>
              </a:rPr>
              <a:t>6. Persons from closed society are more likely to commit crimes in cyberspace than persons from open society.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sp>
        <p:nvSpPr>
          <p:cNvPr id="94" name="Left Arrow 93">
            <a:extLst>
              <a:ext uri="{FF2B5EF4-FFF2-40B4-BE49-F238E27FC236}">
                <a16:creationId xmlns:a16="http://schemas.microsoft.com/office/drawing/2014/main" id="{75C0B3CD-A079-216E-60B7-E5CBF7C5D382}"/>
              </a:ext>
            </a:extLst>
          </p:cNvPr>
          <p:cNvSpPr/>
          <p:nvPr/>
        </p:nvSpPr>
        <p:spPr>
          <a:xfrm>
            <a:off x="3320049" y="4580240"/>
            <a:ext cx="5630082" cy="598250"/>
          </a:xfrm>
          <a:prstGeom prst="leftArrow">
            <a:avLst>
              <a:gd name="adj1" fmla="val 50000"/>
              <a:gd name="adj2" fmla="val 47427"/>
            </a:avLst>
          </a:prstGeom>
          <a:ln w="12700"/>
        </p:spPr>
        <p:style>
          <a:lnRef idx="2">
            <a:schemeClr val="dk1"/>
          </a:lnRef>
          <a:fillRef idx="1">
            <a:schemeClr val="lt1"/>
          </a:fillRef>
          <a:effectRef idx="0">
            <a:schemeClr val="dk1"/>
          </a:effectRef>
          <a:fontRef idx="minor">
            <a:schemeClr val="dk1"/>
          </a:fontRef>
        </p:style>
        <p:txBody>
          <a:bodyPr rtlCol="0" anchor="ctr"/>
          <a:lstStyle/>
          <a:p>
            <a:r>
              <a:rPr lang="en-GB" sz="800" dirty="0">
                <a:solidFill>
                  <a:srgbClr val="0F1926"/>
                </a:solidFill>
                <a:latin typeface="SegoeUI"/>
                <a:ea typeface="Times New Roman" panose="02020603050405020304" pitchFamily="18" charset="0"/>
                <a:cs typeface="Times New Roman" panose="02020603050405020304" pitchFamily="18" charset="0"/>
              </a:rPr>
              <a:t>7. The conflict of Norms and Values of the physical space with the </a:t>
            </a:r>
            <a:r>
              <a:rPr lang="en-PK" sz="800" dirty="0">
                <a:solidFill>
                  <a:srgbClr val="0F1926"/>
                </a:solidFill>
                <a:latin typeface="SegoeUI"/>
                <a:ea typeface="Times New Roman" panose="02020603050405020304" pitchFamily="18" charset="0"/>
                <a:cs typeface="Times New Roman" panose="02020603050405020304" pitchFamily="18" charset="0"/>
              </a:rPr>
              <a:t>Norms and Values of cyberspace may lead to cyber crimes. </a:t>
            </a:r>
            <a:endParaRPr lang="en-PK" sz="800" dirty="0">
              <a:latin typeface="Calibri" panose="020F0502020204030204" pitchFamily="34" charset="0"/>
              <a:ea typeface="Calibri" panose="020F050202020403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1F0F2E3-D53C-50EF-6EB7-E0E2E186F641}"/>
              </a:ext>
            </a:extLst>
          </p:cNvPr>
          <p:cNvPicPr>
            <a:picLocks noChangeAspect="1"/>
          </p:cNvPicPr>
          <p:nvPr/>
        </p:nvPicPr>
        <p:blipFill>
          <a:blip r:embed="rId4"/>
          <a:stretch>
            <a:fillRect/>
          </a:stretch>
        </p:blipFill>
        <p:spPr>
          <a:xfrm>
            <a:off x="4526613" y="236636"/>
            <a:ext cx="2976971" cy="1836263"/>
          </a:xfrm>
          <a:prstGeom prst="rect">
            <a:avLst/>
          </a:prstGeom>
          <a:ln>
            <a:solidFill>
              <a:srgbClr val="FF0000"/>
            </a:solidFill>
          </a:ln>
        </p:spPr>
      </p:pic>
    </p:spTree>
    <p:extLst>
      <p:ext uri="{BB962C8B-B14F-4D97-AF65-F5344CB8AC3E}">
        <p14:creationId xmlns:p14="http://schemas.microsoft.com/office/powerpoint/2010/main" val="3737634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6B49-8187-99D0-DA02-64DAD4687929}"/>
              </a:ext>
            </a:extLst>
          </p:cNvPr>
          <p:cNvSpPr>
            <a:spLocks noGrp="1"/>
          </p:cNvSpPr>
          <p:nvPr>
            <p:ph type="title"/>
          </p:nvPr>
        </p:nvSpPr>
        <p:spPr>
          <a:xfrm>
            <a:off x="1778358" y="320675"/>
            <a:ext cx="10515600" cy="1325563"/>
          </a:xfrm>
        </p:spPr>
        <p:txBody>
          <a:bodyPr>
            <a:normAutofit/>
          </a:bodyPr>
          <a:lstStyle/>
          <a:p>
            <a:r>
              <a:rPr lang="en-GB" sz="3600" b="1" dirty="0">
                <a:solidFill>
                  <a:srgbClr val="212121"/>
                </a:solidFill>
              </a:rPr>
              <a:t>The Context </a:t>
            </a:r>
            <a:endParaRPr lang="en-PK" sz="3600" dirty="0"/>
          </a:p>
        </p:txBody>
      </p:sp>
      <p:sp>
        <p:nvSpPr>
          <p:cNvPr id="3" name="Content Placeholder 2">
            <a:extLst>
              <a:ext uri="{FF2B5EF4-FFF2-40B4-BE49-F238E27FC236}">
                <a16:creationId xmlns:a16="http://schemas.microsoft.com/office/drawing/2014/main" id="{D5808035-1B9C-FC52-2661-5D5A035DF9B9}"/>
              </a:ext>
            </a:extLst>
          </p:cNvPr>
          <p:cNvSpPr>
            <a:spLocks noGrp="1"/>
          </p:cNvSpPr>
          <p:nvPr>
            <p:ph idx="1"/>
          </p:nvPr>
        </p:nvSpPr>
        <p:spPr>
          <a:xfrm>
            <a:off x="838200" y="1535723"/>
            <a:ext cx="10515600" cy="4641240"/>
          </a:xfrm>
        </p:spPr>
        <p:txBody>
          <a:bodyPr/>
          <a:lstStyle/>
          <a:p>
            <a:pPr marL="342900" indent="-342900" algn="just">
              <a:lnSpc>
                <a:spcPct val="150000"/>
              </a:lnSpc>
              <a:spcBef>
                <a:spcPts val="800"/>
              </a:spcBef>
              <a:buSzPts val="1000"/>
              <a:buFont typeface="Symbol" pitchFamily="2" charset="2"/>
              <a:buChar char=""/>
              <a:tabLst>
                <a:tab pos="457200" algn="l"/>
              </a:tabLst>
            </a:pPr>
            <a:r>
              <a:rPr lang="en-PK" sz="1800" dirty="0">
                <a:solidFill>
                  <a:srgbClr val="222222"/>
                </a:solidFill>
                <a:ea typeface="Times New Roman" panose="02020603050405020304" pitchFamily="18" charset="0"/>
              </a:rPr>
              <a:t>Recent years have seen a </a:t>
            </a:r>
            <a:r>
              <a:rPr lang="en-PK" sz="1800" b="1" dirty="0">
                <a:solidFill>
                  <a:schemeClr val="tx2"/>
                </a:solidFill>
                <a:ea typeface="Times New Roman" panose="02020603050405020304" pitchFamily="18" charset="0"/>
              </a:rPr>
              <a:t>significant rise </a:t>
            </a:r>
            <a:r>
              <a:rPr lang="en-PK" sz="1800" dirty="0">
                <a:solidFill>
                  <a:srgbClr val="222222"/>
                </a:solidFill>
                <a:ea typeface="Times New Roman" panose="02020603050405020304" pitchFamily="18" charset="0"/>
              </a:rPr>
              <a:t>in cybercrimes in Pakistan, presenting major challenges to digital security.</a:t>
            </a:r>
            <a:endParaRPr lang="en-PK" sz="1800" dirty="0">
              <a:ea typeface="Times New Roman" panose="02020603050405020304" pitchFamily="18" charset="0"/>
            </a:endParaRPr>
          </a:p>
          <a:p>
            <a:pPr marL="342900" indent="-342900" algn="just">
              <a:lnSpc>
                <a:spcPct val="150000"/>
              </a:lnSpc>
              <a:spcBef>
                <a:spcPts val="800"/>
              </a:spcBef>
              <a:buSzPts val="1000"/>
              <a:buFont typeface="Symbol" pitchFamily="2" charset="2"/>
              <a:buChar char=""/>
              <a:tabLst>
                <a:tab pos="457200" algn="l"/>
              </a:tabLst>
            </a:pPr>
            <a:r>
              <a:rPr lang="en-PK" sz="1800" dirty="0">
                <a:solidFill>
                  <a:srgbClr val="222222"/>
                </a:solidFill>
                <a:ea typeface="Times New Roman" panose="02020603050405020304" pitchFamily="18" charset="0"/>
              </a:rPr>
              <a:t>The study will focus on </a:t>
            </a:r>
            <a:r>
              <a:rPr lang="en-GB" sz="1800" b="1" dirty="0">
                <a:solidFill>
                  <a:schemeClr val="tx2"/>
                </a:solidFill>
                <a:ea typeface="Times New Roman" panose="02020603050405020304" pitchFamily="18" charset="0"/>
              </a:rPr>
              <a:t>03 Regions </a:t>
            </a:r>
            <a:r>
              <a:rPr lang="en-GB" sz="1800" dirty="0">
                <a:solidFill>
                  <a:srgbClr val="222222"/>
                </a:solidFill>
                <a:ea typeface="Times New Roman" panose="02020603050405020304" pitchFamily="18" charset="0"/>
              </a:rPr>
              <a:t>contains </a:t>
            </a:r>
            <a:r>
              <a:rPr lang="en-GB" sz="1800" b="1" dirty="0">
                <a:solidFill>
                  <a:schemeClr val="accent1">
                    <a:lumMod val="50000"/>
                  </a:schemeClr>
                </a:solidFill>
                <a:ea typeface="Times New Roman" panose="02020603050405020304" pitchFamily="18" charset="0"/>
              </a:rPr>
              <a:t>30</a:t>
            </a:r>
            <a:r>
              <a:rPr lang="en-PK" sz="1800" b="1" dirty="0">
                <a:solidFill>
                  <a:schemeClr val="accent1">
                    <a:lumMod val="50000"/>
                  </a:schemeClr>
                </a:solidFill>
                <a:ea typeface="Times New Roman" panose="02020603050405020304" pitchFamily="18" charset="0"/>
              </a:rPr>
              <a:t> number of districts </a:t>
            </a:r>
            <a:r>
              <a:rPr lang="en-PK" sz="1800" dirty="0">
                <a:solidFill>
                  <a:srgbClr val="222222"/>
                </a:solidFill>
                <a:ea typeface="Times New Roman" panose="02020603050405020304" pitchFamily="18" charset="0"/>
              </a:rPr>
              <a:t>in the Khyber Pakhtunkhwa Province of Pakistan.</a:t>
            </a:r>
            <a:endParaRPr lang="en-PK" sz="1800" dirty="0">
              <a:ea typeface="Times New Roman" panose="02020603050405020304" pitchFamily="18" charset="0"/>
            </a:endParaRPr>
          </a:p>
          <a:p>
            <a:pPr marL="342900" indent="-342900" algn="just">
              <a:lnSpc>
                <a:spcPct val="150000"/>
              </a:lnSpc>
              <a:spcBef>
                <a:spcPts val="800"/>
              </a:spcBef>
              <a:buSzPts val="1000"/>
              <a:buFont typeface="Symbol" pitchFamily="2" charset="2"/>
              <a:buChar char=""/>
              <a:tabLst>
                <a:tab pos="457200" algn="l"/>
              </a:tabLst>
            </a:pPr>
            <a:r>
              <a:rPr lang="en-PK" sz="1800" dirty="0">
                <a:solidFill>
                  <a:srgbClr val="222222"/>
                </a:solidFill>
                <a:ea typeface="Times New Roman" panose="02020603050405020304" pitchFamily="18" charset="0"/>
              </a:rPr>
              <a:t>In 2021, the Federal Investigation Agency (FIA) recorded over </a:t>
            </a:r>
            <a:r>
              <a:rPr lang="en-PK" sz="1800" b="1" dirty="0">
                <a:solidFill>
                  <a:schemeClr val="accent1">
                    <a:lumMod val="50000"/>
                  </a:schemeClr>
                </a:solidFill>
                <a:ea typeface="Times New Roman" panose="02020603050405020304" pitchFamily="18" charset="0"/>
              </a:rPr>
              <a:t>4,000 reported cybercrime </a:t>
            </a:r>
            <a:r>
              <a:rPr lang="en-PK" sz="1800" dirty="0">
                <a:solidFill>
                  <a:srgbClr val="222222"/>
                </a:solidFill>
                <a:ea typeface="Times New Roman" panose="02020603050405020304" pitchFamily="18" charset="0"/>
              </a:rPr>
              <a:t>cases, including fake online accounts, hate speech, hacking, online financial fraud, and illegal SIM cards.</a:t>
            </a:r>
          </a:p>
          <a:p>
            <a:pPr marL="342900" indent="-342900" algn="just">
              <a:lnSpc>
                <a:spcPct val="150000"/>
              </a:lnSpc>
              <a:spcBef>
                <a:spcPts val="800"/>
              </a:spcBef>
              <a:buSzPts val="1000"/>
              <a:buFont typeface="Symbol" pitchFamily="2" charset="2"/>
              <a:buChar char=""/>
              <a:tabLst>
                <a:tab pos="457200" algn="l"/>
              </a:tabLst>
            </a:pPr>
            <a:r>
              <a:rPr lang="en-PK" sz="1800" b="1" dirty="0">
                <a:solidFill>
                  <a:schemeClr val="tx2"/>
                </a:solidFill>
                <a:ea typeface="Times New Roman" panose="02020603050405020304" pitchFamily="18" charset="0"/>
              </a:rPr>
              <a:t>Financial fraud </a:t>
            </a:r>
            <a:r>
              <a:rPr lang="en-PK" sz="1800" dirty="0">
                <a:solidFill>
                  <a:srgbClr val="222222"/>
                </a:solidFill>
                <a:ea typeface="Times New Roman" panose="02020603050405020304" pitchFamily="18" charset="0"/>
              </a:rPr>
              <a:t>is the most prevalent type of cybercrime in Pakistan, with over 20,000 reported cases in 2020 out of a total of 84,764 complaints.</a:t>
            </a:r>
          </a:p>
          <a:p>
            <a:pPr marL="342900" indent="-342900" algn="just">
              <a:lnSpc>
                <a:spcPct val="150000"/>
              </a:lnSpc>
              <a:spcBef>
                <a:spcPts val="800"/>
              </a:spcBef>
              <a:buSzPts val="1000"/>
              <a:buFont typeface="Symbol" pitchFamily="2" charset="2"/>
              <a:buChar char=""/>
              <a:tabLst>
                <a:tab pos="457200" algn="l"/>
              </a:tabLst>
            </a:pPr>
            <a:r>
              <a:rPr lang="en-PK" sz="1800" dirty="0">
                <a:solidFill>
                  <a:srgbClr val="222222"/>
                </a:solidFill>
                <a:ea typeface="Times New Roman" panose="02020603050405020304" pitchFamily="18" charset="0"/>
              </a:rPr>
              <a:t>In 2021, approximately 23% of reported cybercrimes were linked to activities on Facebook (Griffiths, 2023). </a:t>
            </a:r>
            <a:endParaRPr lang="en-PK" sz="1800" dirty="0">
              <a:ea typeface="Times New Roman" panose="02020603050405020304" pitchFamily="18" charset="0"/>
            </a:endParaRPr>
          </a:p>
          <a:p>
            <a:pPr marL="342900" indent="-342900" algn="just">
              <a:lnSpc>
                <a:spcPct val="150000"/>
              </a:lnSpc>
              <a:spcBef>
                <a:spcPts val="800"/>
              </a:spcBef>
              <a:buSzPts val="1000"/>
              <a:buFont typeface="Symbol" pitchFamily="2" charset="2"/>
              <a:buChar char=""/>
              <a:tabLst>
                <a:tab pos="457200" algn="l"/>
              </a:tabLst>
            </a:pPr>
            <a:endParaRPr lang="en-PK" sz="1800" dirty="0">
              <a:ea typeface="Times New Roman" panose="02020603050405020304" pitchFamily="18" charset="0"/>
            </a:endParaRPr>
          </a:p>
          <a:p>
            <a:pPr marL="342900" indent="-342900" algn="just">
              <a:lnSpc>
                <a:spcPct val="150000"/>
              </a:lnSpc>
              <a:spcBef>
                <a:spcPts val="800"/>
              </a:spcBef>
              <a:buSzPts val="1000"/>
              <a:buFont typeface="Symbol" pitchFamily="2" charset="2"/>
              <a:buChar char=""/>
              <a:tabLst>
                <a:tab pos="457200" algn="l"/>
              </a:tabLst>
            </a:pPr>
            <a:endParaRPr lang="en-PK" sz="1800" dirty="0">
              <a:ea typeface="Times New Roman" panose="02020603050405020304" pitchFamily="18" charset="0"/>
            </a:endParaRPr>
          </a:p>
        </p:txBody>
      </p:sp>
      <p:sp>
        <p:nvSpPr>
          <p:cNvPr id="7" name="Slide Number Placeholder 6">
            <a:extLst>
              <a:ext uri="{FF2B5EF4-FFF2-40B4-BE49-F238E27FC236}">
                <a16:creationId xmlns:a16="http://schemas.microsoft.com/office/drawing/2014/main" id="{69A7A433-1E0F-DAA4-895F-92541FC55AFC}"/>
              </a:ext>
            </a:extLst>
          </p:cNvPr>
          <p:cNvSpPr>
            <a:spLocks noGrp="1"/>
          </p:cNvSpPr>
          <p:nvPr>
            <p:ph type="sldNum" sz="quarter" idx="12"/>
          </p:nvPr>
        </p:nvSpPr>
        <p:spPr/>
        <p:txBody>
          <a:bodyPr/>
          <a:lstStyle/>
          <a:p>
            <a:fld id="{A07E6FB1-C707-874A-9646-C5EA29019CEA}" type="slidenum">
              <a:rPr lang="en-US" smtClean="0"/>
              <a:t>17</a:t>
            </a:fld>
            <a:endParaRPr lang="en-US"/>
          </a:p>
        </p:txBody>
      </p:sp>
    </p:spTree>
    <p:extLst>
      <p:ext uri="{BB962C8B-B14F-4D97-AF65-F5344CB8AC3E}">
        <p14:creationId xmlns:p14="http://schemas.microsoft.com/office/powerpoint/2010/main" val="3741660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F4810-2F91-CC6C-81F4-B9741957A611}"/>
              </a:ext>
            </a:extLst>
          </p:cNvPr>
          <p:cNvSpPr>
            <a:spLocks noGrp="1"/>
          </p:cNvSpPr>
          <p:nvPr>
            <p:ph type="title"/>
          </p:nvPr>
        </p:nvSpPr>
        <p:spPr>
          <a:xfrm>
            <a:off x="838200" y="237800"/>
            <a:ext cx="10515600" cy="1325563"/>
          </a:xfrm>
        </p:spPr>
        <p:txBody>
          <a:bodyPr>
            <a:normAutofit/>
          </a:bodyPr>
          <a:lstStyle/>
          <a:p>
            <a:r>
              <a:rPr lang="en-GB" sz="1800" b="1" dirty="0">
                <a:solidFill>
                  <a:srgbClr val="000000"/>
                </a:solidFill>
                <a:ea typeface="Calibri" panose="020F0502020204030204" pitchFamily="34" charset="0"/>
                <a:cs typeface="Times New Roman" panose="02020603050405020304" pitchFamily="18" charset="0"/>
              </a:rPr>
              <a:t>	</a:t>
            </a:r>
            <a:r>
              <a:rPr lang="en-PK" sz="2400" b="1" dirty="0">
                <a:solidFill>
                  <a:srgbClr val="000000"/>
                </a:solidFill>
                <a:ea typeface="Calibri" panose="020F0502020204030204" pitchFamily="34" charset="0"/>
                <a:cs typeface="Times New Roman" panose="02020603050405020304" pitchFamily="18" charset="0"/>
              </a:rPr>
              <a:t>Organizational Structure of Cyber</a:t>
            </a:r>
            <a:r>
              <a:rPr lang="en-GB" sz="2400" b="1" dirty="0">
                <a:solidFill>
                  <a:srgbClr val="000000"/>
                </a:solidFill>
                <a:ea typeface="Calibri" panose="020F0502020204030204" pitchFamily="34" charset="0"/>
                <a:cs typeface="Times New Roman" panose="02020603050405020304" pitchFamily="18" charset="0"/>
              </a:rPr>
              <a:t> Crime</a:t>
            </a:r>
            <a:r>
              <a:rPr lang="en-PK" sz="2400" b="1" dirty="0">
                <a:solidFill>
                  <a:srgbClr val="000000"/>
                </a:solidFill>
                <a:ea typeface="Calibri" panose="020F0502020204030204" pitchFamily="34" charset="0"/>
                <a:cs typeface="Times New Roman" panose="02020603050405020304" pitchFamily="18" charset="0"/>
              </a:rPr>
              <a:t> Wing (CCW) Headquarter</a:t>
            </a:r>
            <a:br>
              <a:rPr lang="en-PK" sz="1800" dirty="0">
                <a:ea typeface="Times New Roman" panose="02020603050405020304" pitchFamily="18" charset="0"/>
              </a:rPr>
            </a:br>
            <a:endParaRPr lang="en-PK" dirty="0"/>
          </a:p>
        </p:txBody>
      </p:sp>
      <p:pic>
        <p:nvPicPr>
          <p:cNvPr id="4" name="image3.png">
            <a:extLst>
              <a:ext uri="{FF2B5EF4-FFF2-40B4-BE49-F238E27FC236}">
                <a16:creationId xmlns:a16="http://schemas.microsoft.com/office/drawing/2014/main" id="{F6339CE4-3FA1-3C18-4741-9CED059D2603}"/>
              </a:ext>
            </a:extLst>
          </p:cNvPr>
          <p:cNvPicPr/>
          <p:nvPr/>
        </p:nvPicPr>
        <p:blipFill>
          <a:blip r:embed="rId2"/>
          <a:srcRect/>
          <a:stretch>
            <a:fillRect/>
          </a:stretch>
        </p:blipFill>
        <p:spPr>
          <a:xfrm>
            <a:off x="6576060" y="1459046"/>
            <a:ext cx="3444802" cy="2221414"/>
          </a:xfrm>
          <a:prstGeom prst="rect">
            <a:avLst/>
          </a:prstGeom>
          <a:ln/>
        </p:spPr>
      </p:pic>
      <p:sp>
        <p:nvSpPr>
          <p:cNvPr id="8" name="Slide Number Placeholder 7">
            <a:extLst>
              <a:ext uri="{FF2B5EF4-FFF2-40B4-BE49-F238E27FC236}">
                <a16:creationId xmlns:a16="http://schemas.microsoft.com/office/drawing/2014/main" id="{5F28879F-6991-9D2B-C8D6-14F34B4B6AFD}"/>
              </a:ext>
            </a:extLst>
          </p:cNvPr>
          <p:cNvSpPr>
            <a:spLocks noGrp="1"/>
          </p:cNvSpPr>
          <p:nvPr>
            <p:ph type="sldNum" sz="quarter" idx="12"/>
          </p:nvPr>
        </p:nvSpPr>
        <p:spPr/>
        <p:txBody>
          <a:bodyPr/>
          <a:lstStyle/>
          <a:p>
            <a:fld id="{A07E6FB1-C707-874A-9646-C5EA29019CEA}" type="slidenum">
              <a:rPr lang="en-US" smtClean="0"/>
              <a:t>18</a:t>
            </a:fld>
            <a:endParaRPr lang="en-US"/>
          </a:p>
        </p:txBody>
      </p:sp>
      <p:pic>
        <p:nvPicPr>
          <p:cNvPr id="9" name="Picture 8">
            <a:extLst>
              <a:ext uri="{FF2B5EF4-FFF2-40B4-BE49-F238E27FC236}">
                <a16:creationId xmlns:a16="http://schemas.microsoft.com/office/drawing/2014/main" id="{7B16356E-48CB-1DFA-1850-4F662A56F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0404" y="869199"/>
            <a:ext cx="4295597" cy="3106633"/>
          </a:xfrm>
          <a:prstGeom prst="rect">
            <a:avLst/>
          </a:prstGeom>
        </p:spPr>
      </p:pic>
      <p:graphicFrame>
        <p:nvGraphicFramePr>
          <p:cNvPr id="10" name="Table 9">
            <a:extLst>
              <a:ext uri="{FF2B5EF4-FFF2-40B4-BE49-F238E27FC236}">
                <a16:creationId xmlns:a16="http://schemas.microsoft.com/office/drawing/2014/main" id="{405CE689-9BB8-D269-65D4-76F61391F8DD}"/>
              </a:ext>
            </a:extLst>
          </p:cNvPr>
          <p:cNvGraphicFramePr>
            <a:graphicFrameLocks noGrp="1"/>
          </p:cNvGraphicFramePr>
          <p:nvPr>
            <p:extLst>
              <p:ext uri="{D42A27DB-BD31-4B8C-83A1-F6EECF244321}">
                <p14:modId xmlns:p14="http://schemas.microsoft.com/office/powerpoint/2010/main" val="1893396408"/>
              </p:ext>
            </p:extLst>
          </p:nvPr>
        </p:nvGraphicFramePr>
        <p:xfrm>
          <a:off x="3187067" y="3975832"/>
          <a:ext cx="6297927" cy="2366268"/>
        </p:xfrm>
        <a:graphic>
          <a:graphicData uri="http://schemas.openxmlformats.org/drawingml/2006/table">
            <a:tbl>
              <a:tblPr firstRow="1" firstCol="1" bandRow="1">
                <a:tableStyleId>{5C22544A-7EE6-4342-B048-85BDC9FD1C3A}</a:tableStyleId>
              </a:tblPr>
              <a:tblGrid>
                <a:gridCol w="920914">
                  <a:extLst>
                    <a:ext uri="{9D8B030D-6E8A-4147-A177-3AD203B41FA5}">
                      <a16:colId xmlns:a16="http://schemas.microsoft.com/office/drawing/2014/main" val="482330694"/>
                    </a:ext>
                  </a:extLst>
                </a:gridCol>
                <a:gridCol w="709996">
                  <a:extLst>
                    <a:ext uri="{9D8B030D-6E8A-4147-A177-3AD203B41FA5}">
                      <a16:colId xmlns:a16="http://schemas.microsoft.com/office/drawing/2014/main" val="1102429956"/>
                    </a:ext>
                  </a:extLst>
                </a:gridCol>
                <a:gridCol w="955050">
                  <a:extLst>
                    <a:ext uri="{9D8B030D-6E8A-4147-A177-3AD203B41FA5}">
                      <a16:colId xmlns:a16="http://schemas.microsoft.com/office/drawing/2014/main" val="3905103318"/>
                    </a:ext>
                  </a:extLst>
                </a:gridCol>
                <a:gridCol w="988127">
                  <a:extLst>
                    <a:ext uri="{9D8B030D-6E8A-4147-A177-3AD203B41FA5}">
                      <a16:colId xmlns:a16="http://schemas.microsoft.com/office/drawing/2014/main" val="1509114985"/>
                    </a:ext>
                  </a:extLst>
                </a:gridCol>
                <a:gridCol w="680960">
                  <a:extLst>
                    <a:ext uri="{9D8B030D-6E8A-4147-A177-3AD203B41FA5}">
                      <a16:colId xmlns:a16="http://schemas.microsoft.com/office/drawing/2014/main" val="4232144024"/>
                    </a:ext>
                  </a:extLst>
                </a:gridCol>
                <a:gridCol w="680960">
                  <a:extLst>
                    <a:ext uri="{9D8B030D-6E8A-4147-A177-3AD203B41FA5}">
                      <a16:colId xmlns:a16="http://schemas.microsoft.com/office/drawing/2014/main" val="516075292"/>
                    </a:ext>
                  </a:extLst>
                </a:gridCol>
                <a:gridCol w="680960">
                  <a:extLst>
                    <a:ext uri="{9D8B030D-6E8A-4147-A177-3AD203B41FA5}">
                      <a16:colId xmlns:a16="http://schemas.microsoft.com/office/drawing/2014/main" val="412245545"/>
                    </a:ext>
                  </a:extLst>
                </a:gridCol>
                <a:gridCol w="680960">
                  <a:extLst>
                    <a:ext uri="{9D8B030D-6E8A-4147-A177-3AD203B41FA5}">
                      <a16:colId xmlns:a16="http://schemas.microsoft.com/office/drawing/2014/main" val="3460217071"/>
                    </a:ext>
                  </a:extLst>
                </a:gridCol>
              </a:tblGrid>
              <a:tr h="564968">
                <a:tc rowSpan="2">
                  <a:txBody>
                    <a:bodyPr/>
                    <a:lstStyle/>
                    <a:p>
                      <a:pPr algn="ctr">
                        <a:lnSpc>
                          <a:spcPct val="141000"/>
                        </a:lnSpc>
                        <a:spcAft>
                          <a:spcPts val="400"/>
                        </a:spcAft>
                      </a:pPr>
                      <a:r>
                        <a:rPr lang="en-PK" sz="1200" kern="1200">
                          <a:effectLst/>
                        </a:rPr>
                        <a:t>Cybercrime Reporting Centres</a:t>
                      </a:r>
                      <a:endParaRPr lang="en-PK"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rowSpan="2">
                  <a:txBody>
                    <a:bodyPr/>
                    <a:lstStyle/>
                    <a:p>
                      <a:pPr algn="ctr">
                        <a:lnSpc>
                          <a:spcPct val="150000"/>
                        </a:lnSpc>
                        <a:spcBef>
                          <a:spcPts val="800"/>
                        </a:spcBef>
                      </a:pPr>
                      <a:r>
                        <a:rPr lang="en-GB" sz="1200">
                          <a:effectLst/>
                        </a:rPr>
                        <a:t>No of Districts </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rowSpan="2">
                  <a:txBody>
                    <a:bodyPr/>
                    <a:lstStyle/>
                    <a:p>
                      <a:pPr algn="ctr">
                        <a:lnSpc>
                          <a:spcPct val="150000"/>
                        </a:lnSpc>
                        <a:spcBef>
                          <a:spcPts val="800"/>
                        </a:spcBef>
                      </a:pPr>
                      <a:r>
                        <a:rPr lang="en-GB" sz="1200" dirty="0">
                          <a:effectLst/>
                        </a:rPr>
                        <a:t>Population </a:t>
                      </a:r>
                      <a:endParaRPr lang="en-PK" sz="1200" dirty="0">
                        <a:effectLst/>
                      </a:endParaRPr>
                    </a:p>
                    <a:p>
                      <a:pPr algn="ctr">
                        <a:lnSpc>
                          <a:spcPct val="150000"/>
                        </a:lnSpc>
                        <a:spcBef>
                          <a:spcPts val="800"/>
                        </a:spcBef>
                      </a:pPr>
                      <a:r>
                        <a:rPr lang="en-GB" sz="1200" dirty="0">
                          <a:effectLst/>
                        </a:rPr>
                        <a:t>(Census-2017)</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rowSpan="2">
                  <a:txBody>
                    <a:bodyPr/>
                    <a:lstStyle/>
                    <a:p>
                      <a:pPr algn="ctr">
                        <a:lnSpc>
                          <a:spcPct val="150000"/>
                        </a:lnSpc>
                        <a:spcBef>
                          <a:spcPts val="800"/>
                        </a:spcBef>
                      </a:pPr>
                      <a:r>
                        <a:rPr lang="en-GB" sz="1200">
                          <a:effectLst/>
                        </a:rPr>
                        <a:t>Area</a:t>
                      </a:r>
                      <a:endParaRPr lang="en-PK" sz="1200">
                        <a:effectLst/>
                      </a:endParaRPr>
                    </a:p>
                    <a:p>
                      <a:pPr algn="ctr">
                        <a:lnSpc>
                          <a:spcPct val="150000"/>
                        </a:lnSpc>
                        <a:spcBef>
                          <a:spcPts val="800"/>
                        </a:spcBef>
                      </a:pPr>
                      <a:r>
                        <a:rPr lang="en-GB" sz="1200">
                          <a:effectLst/>
                        </a:rPr>
                        <a:t>Sq Km</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gridSpan="4">
                  <a:txBody>
                    <a:bodyPr/>
                    <a:lstStyle/>
                    <a:p>
                      <a:pPr algn="ctr">
                        <a:lnSpc>
                          <a:spcPct val="150000"/>
                        </a:lnSpc>
                        <a:spcBef>
                          <a:spcPts val="800"/>
                        </a:spcBef>
                      </a:pPr>
                      <a:r>
                        <a:rPr lang="en-GB" sz="1200" dirty="0">
                          <a:effectLst/>
                        </a:rPr>
                        <a:t>Reported Cybercrime Cases</a:t>
                      </a:r>
                    </a:p>
                  </a:txBody>
                  <a:tcPr marL="68580" marR="68580" marT="0" marB="0"/>
                </a:tc>
                <a:tc hMerge="1">
                  <a:txBody>
                    <a:bodyPr/>
                    <a:lstStyle/>
                    <a:p>
                      <a:endParaRPr lang="en-PK"/>
                    </a:p>
                  </a:txBody>
                  <a:tcPr/>
                </a:tc>
                <a:tc hMerge="1">
                  <a:txBody>
                    <a:bodyPr/>
                    <a:lstStyle/>
                    <a:p>
                      <a:pPr algn="ctr">
                        <a:lnSpc>
                          <a:spcPct val="150000"/>
                        </a:lnSpc>
                        <a:spcBef>
                          <a:spcPts val="800"/>
                        </a:spcBef>
                      </a:pPr>
                      <a:endParaRPr lang="en-GB" sz="1200" dirty="0">
                        <a:effectLst/>
                      </a:endParaRPr>
                    </a:p>
                  </a:txBody>
                  <a:tcPr marL="68580" marR="68580" marT="0" marB="0"/>
                </a:tc>
                <a:tc hMerge="1">
                  <a:txBody>
                    <a:bodyPr/>
                    <a:lstStyle/>
                    <a:p>
                      <a:pPr algn="ctr">
                        <a:lnSpc>
                          <a:spcPct val="150000"/>
                        </a:lnSpc>
                        <a:spcBef>
                          <a:spcPts val="800"/>
                        </a:spcBef>
                      </a:pPr>
                      <a:endParaRPr lang="en-GB" sz="1200" dirty="0">
                        <a:effectLst/>
                      </a:endParaRPr>
                    </a:p>
                  </a:txBody>
                  <a:tcPr marL="68580" marR="68580" marT="0" marB="0"/>
                </a:tc>
                <a:extLst>
                  <a:ext uri="{0D108BD9-81ED-4DB2-BD59-A6C34878D82A}">
                    <a16:rowId xmlns:a16="http://schemas.microsoft.com/office/drawing/2014/main" val="2004920093"/>
                  </a:ext>
                </a:extLst>
              </a:tr>
              <a:tr h="362830">
                <a:tc vMerge="1">
                  <a:txBody>
                    <a:bodyPr/>
                    <a:lstStyle/>
                    <a:p>
                      <a:endParaRPr lang="en-PK"/>
                    </a:p>
                  </a:txBody>
                  <a:tcPr/>
                </a:tc>
                <a:tc vMerge="1">
                  <a:txBody>
                    <a:bodyPr/>
                    <a:lstStyle/>
                    <a:p>
                      <a:endParaRPr lang="en-PK"/>
                    </a:p>
                  </a:txBody>
                  <a:tcPr/>
                </a:tc>
                <a:tc vMerge="1">
                  <a:txBody>
                    <a:bodyPr/>
                    <a:lstStyle/>
                    <a:p>
                      <a:endParaRPr lang="en-PK"/>
                    </a:p>
                  </a:txBody>
                  <a:tcPr/>
                </a:tc>
                <a:tc vMerge="1">
                  <a:txBody>
                    <a:bodyPr/>
                    <a:lstStyle/>
                    <a:p>
                      <a:endParaRPr lang="en-PK"/>
                    </a:p>
                  </a:txBody>
                  <a:tcPr/>
                </a:tc>
                <a:tc>
                  <a:txBody>
                    <a:bodyPr/>
                    <a:lstStyle/>
                    <a:p>
                      <a:pPr algn="ctr">
                        <a:lnSpc>
                          <a:spcPct val="150000"/>
                        </a:lnSpc>
                        <a:spcBef>
                          <a:spcPts val="800"/>
                        </a:spcBef>
                      </a:pPr>
                      <a:r>
                        <a:rPr lang="en-GB" sz="1200">
                          <a:effectLst/>
                        </a:rPr>
                        <a:t>2020</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2021</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2022</a:t>
                      </a:r>
                    </a:p>
                  </a:txBody>
                  <a:tcPr marL="68580" marR="68580" marT="0" marB="0"/>
                </a:tc>
                <a:tc>
                  <a:txBody>
                    <a:bodyPr/>
                    <a:lstStyle/>
                    <a:p>
                      <a:pPr algn="ctr">
                        <a:lnSpc>
                          <a:spcPct val="150000"/>
                        </a:lnSpc>
                        <a:spcBef>
                          <a:spcPts val="800"/>
                        </a:spcBef>
                      </a:pPr>
                      <a:r>
                        <a:rPr lang="en-PK" sz="1200" b="1" dirty="0">
                          <a:effectLst/>
                          <a:latin typeface="Times New Roman" panose="02020603050405020304" pitchFamily="18" charset="0"/>
                          <a:ea typeface="Times New Roman" panose="02020603050405020304" pitchFamily="18" charset="0"/>
                          <a:cs typeface="Arial" panose="020B0604020202020204" pitchFamily="34" charset="0"/>
                        </a:rPr>
                        <a:t>Total</a:t>
                      </a:r>
                    </a:p>
                  </a:txBody>
                  <a:tcPr marL="68580" marR="68580" marT="0" marB="0"/>
                </a:tc>
                <a:extLst>
                  <a:ext uri="{0D108BD9-81ED-4DB2-BD59-A6C34878D82A}">
                    <a16:rowId xmlns:a16="http://schemas.microsoft.com/office/drawing/2014/main" val="3946174776"/>
                  </a:ext>
                </a:extLst>
              </a:tr>
              <a:tr h="362830">
                <a:tc>
                  <a:txBody>
                    <a:bodyPr/>
                    <a:lstStyle/>
                    <a:p>
                      <a:pPr algn="ctr">
                        <a:lnSpc>
                          <a:spcPct val="141000"/>
                        </a:lnSpc>
                        <a:spcAft>
                          <a:spcPts val="400"/>
                        </a:spcAft>
                      </a:pPr>
                      <a:r>
                        <a:rPr lang="en-PK" sz="1200" kern="1200">
                          <a:effectLst/>
                        </a:rPr>
                        <a:t>Peshawar</a:t>
                      </a:r>
                      <a:endParaRPr lang="en-PK"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14</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rPr>
                        <a:t>21,524,975</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a:effectLst/>
                        </a:rPr>
                        <a:t>43471</a:t>
                      </a:r>
                      <a:r>
                        <a:rPr lang="en-GB" sz="1200">
                          <a:effectLst/>
                        </a:rPr>
                        <a:t> Sq Km</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 40</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68 </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47</a:t>
                      </a:r>
                    </a:p>
                  </a:txBody>
                  <a:tcPr marL="68580" marR="68580" marT="0" marB="0"/>
                </a:tc>
                <a:tc>
                  <a:txBody>
                    <a:bodyPr/>
                    <a:lstStyle/>
                    <a:p>
                      <a:pPr algn="ctr">
                        <a:lnSpc>
                          <a:spcPct val="150000"/>
                        </a:lnSpc>
                        <a:spcBef>
                          <a:spcPts val="800"/>
                        </a:spcBef>
                      </a:pPr>
                      <a:r>
                        <a:rPr lang="en-PK" sz="1200" b="1" dirty="0">
                          <a:effectLst/>
                          <a:latin typeface="Times New Roman" panose="02020603050405020304" pitchFamily="18" charset="0"/>
                          <a:ea typeface="Times New Roman" panose="02020603050405020304" pitchFamily="18" charset="0"/>
                          <a:cs typeface="Arial" panose="020B0604020202020204" pitchFamily="34" charset="0"/>
                        </a:rPr>
                        <a:t>155</a:t>
                      </a:r>
                    </a:p>
                  </a:txBody>
                  <a:tcPr marL="68580" marR="68580" marT="0" marB="0"/>
                </a:tc>
                <a:extLst>
                  <a:ext uri="{0D108BD9-81ED-4DB2-BD59-A6C34878D82A}">
                    <a16:rowId xmlns:a16="http://schemas.microsoft.com/office/drawing/2014/main" val="3310108698"/>
                  </a:ext>
                </a:extLst>
              </a:tr>
              <a:tr h="362830">
                <a:tc>
                  <a:txBody>
                    <a:bodyPr/>
                    <a:lstStyle/>
                    <a:p>
                      <a:pPr algn="ctr">
                        <a:lnSpc>
                          <a:spcPct val="141000"/>
                        </a:lnSpc>
                        <a:spcAft>
                          <a:spcPts val="400"/>
                        </a:spcAft>
                      </a:pPr>
                      <a:r>
                        <a:rPr lang="en-PK" sz="1200" kern="1200">
                          <a:effectLst/>
                        </a:rPr>
                        <a:t>Abbottabad</a:t>
                      </a:r>
                      <a:endParaRPr lang="en-PK"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a:effectLst/>
                        </a:rPr>
                        <a:t>06</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5,323,155</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rPr>
                        <a:t>17063</a:t>
                      </a:r>
                      <a:r>
                        <a:rPr lang="en-GB" sz="1200" dirty="0">
                          <a:effectLst/>
                        </a:rPr>
                        <a:t> </a:t>
                      </a:r>
                      <a:r>
                        <a:rPr lang="en-GB" sz="1200" dirty="0" err="1">
                          <a:effectLst/>
                        </a:rPr>
                        <a:t>Sq</a:t>
                      </a:r>
                      <a:r>
                        <a:rPr lang="en-GB" sz="1200" dirty="0">
                          <a:effectLst/>
                        </a:rPr>
                        <a:t> Km</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 23</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30</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31</a:t>
                      </a:r>
                    </a:p>
                  </a:txBody>
                  <a:tcPr marL="68580" marR="68580" marT="0" marB="0"/>
                </a:tc>
                <a:tc>
                  <a:txBody>
                    <a:bodyPr/>
                    <a:lstStyle/>
                    <a:p>
                      <a:pPr algn="ctr">
                        <a:lnSpc>
                          <a:spcPct val="150000"/>
                        </a:lnSpc>
                        <a:spcBef>
                          <a:spcPts val="800"/>
                        </a:spcBef>
                      </a:pPr>
                      <a:r>
                        <a:rPr lang="en-PK" sz="1200" b="1" dirty="0">
                          <a:effectLst/>
                          <a:latin typeface="Times New Roman" panose="02020603050405020304" pitchFamily="18" charset="0"/>
                          <a:ea typeface="Times New Roman" panose="02020603050405020304" pitchFamily="18" charset="0"/>
                          <a:cs typeface="Arial" panose="020B0604020202020204" pitchFamily="34" charset="0"/>
                        </a:rPr>
                        <a:t>84</a:t>
                      </a:r>
                    </a:p>
                  </a:txBody>
                  <a:tcPr marL="68580" marR="68580" marT="0" marB="0"/>
                </a:tc>
                <a:extLst>
                  <a:ext uri="{0D108BD9-81ED-4DB2-BD59-A6C34878D82A}">
                    <a16:rowId xmlns:a16="http://schemas.microsoft.com/office/drawing/2014/main" val="1257565667"/>
                  </a:ext>
                </a:extLst>
              </a:tr>
              <a:tr h="349980">
                <a:tc>
                  <a:txBody>
                    <a:bodyPr/>
                    <a:lstStyle/>
                    <a:p>
                      <a:pPr algn="ctr">
                        <a:lnSpc>
                          <a:spcPct val="141000"/>
                        </a:lnSpc>
                        <a:spcAft>
                          <a:spcPts val="400"/>
                        </a:spcAft>
                      </a:pPr>
                      <a:r>
                        <a:rPr lang="en-PK" sz="1200" kern="1200">
                          <a:effectLst/>
                        </a:rPr>
                        <a:t>D.I Khan</a:t>
                      </a:r>
                      <a:endParaRPr lang="en-PK" sz="1200">
                        <a:effectLst/>
                        <a:latin typeface="Calibri" panose="020F0502020204030204" pitchFamily="34"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a:effectLst/>
                        </a:rPr>
                        <a:t>10</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rPr>
                        <a:t>8,653,834</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a:effectLst/>
                        </a:rPr>
                        <a:t>41207</a:t>
                      </a:r>
                      <a:r>
                        <a:rPr lang="en-GB" sz="1200">
                          <a:effectLst/>
                        </a:rPr>
                        <a:t> Sq Km</a:t>
                      </a:r>
                      <a:endParaRPr lang="en-PK" sz="12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 07</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GB" sz="1200" dirty="0">
                          <a:effectLst/>
                        </a:rPr>
                        <a:t>11</a:t>
                      </a:r>
                      <a:endParaRPr lang="en-PK"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25</a:t>
                      </a:r>
                    </a:p>
                  </a:txBody>
                  <a:tcPr marL="68580" marR="68580" marT="0" marB="0"/>
                </a:tc>
                <a:tc>
                  <a:txBody>
                    <a:bodyPr/>
                    <a:lstStyle/>
                    <a:p>
                      <a:pPr algn="ctr">
                        <a:lnSpc>
                          <a:spcPct val="150000"/>
                        </a:lnSpc>
                        <a:spcBef>
                          <a:spcPts val="800"/>
                        </a:spcBef>
                      </a:pPr>
                      <a:r>
                        <a:rPr lang="en-PK" sz="1200" b="1" dirty="0">
                          <a:effectLst/>
                          <a:latin typeface="Times New Roman" panose="02020603050405020304" pitchFamily="18" charset="0"/>
                          <a:ea typeface="Times New Roman" panose="02020603050405020304" pitchFamily="18" charset="0"/>
                          <a:cs typeface="Arial" panose="020B0604020202020204" pitchFamily="34" charset="0"/>
                        </a:rPr>
                        <a:t>43</a:t>
                      </a:r>
                    </a:p>
                  </a:txBody>
                  <a:tcPr marL="68580" marR="68580" marT="0" marB="0"/>
                </a:tc>
                <a:extLst>
                  <a:ext uri="{0D108BD9-81ED-4DB2-BD59-A6C34878D82A}">
                    <a16:rowId xmlns:a16="http://schemas.microsoft.com/office/drawing/2014/main" val="2566297919"/>
                  </a:ext>
                </a:extLst>
              </a:tr>
              <a:tr h="362830">
                <a:tc>
                  <a:txBody>
                    <a:bodyPr/>
                    <a:lstStyle/>
                    <a:p>
                      <a:pPr algn="ctr">
                        <a:lnSpc>
                          <a:spcPct val="141000"/>
                        </a:lnSpc>
                        <a:spcAft>
                          <a:spcPts val="400"/>
                        </a:spcAft>
                      </a:pPr>
                      <a:r>
                        <a:rPr lang="en-PK" sz="1200" dirty="0">
                          <a:effectLst/>
                          <a:latin typeface="Calibri" panose="020F0502020204030204" pitchFamily="34" charset="0"/>
                          <a:ea typeface="Times New Roman" panose="02020603050405020304" pitchFamily="18" charset="0"/>
                          <a:cs typeface="Arial" panose="020B0604020202020204" pitchFamily="34" charset="0"/>
                        </a:rPr>
                        <a:t>Total</a:t>
                      </a:r>
                    </a:p>
                  </a:txBody>
                  <a:tcPr marL="68580" marR="68580" marT="0" marB="0"/>
                </a:tc>
                <a:tc>
                  <a:txBody>
                    <a:bodyPr/>
                    <a:lstStyle/>
                    <a:p>
                      <a:pPr algn="ctr" fontAlgn="b"/>
                      <a:r>
                        <a:rPr lang="en-PK" sz="1200" b="0" i="0" u="none" strike="noStrike">
                          <a:solidFill>
                            <a:srgbClr val="000000"/>
                          </a:solidFill>
                          <a:effectLst/>
                          <a:latin typeface="Calibri" panose="020F0502020204030204" pitchFamily="34" charset="0"/>
                        </a:rPr>
                        <a:t>30</a:t>
                      </a:r>
                    </a:p>
                  </a:txBody>
                  <a:tcPr marL="9525" marR="9525" marT="9525" marB="0" anchor="b"/>
                </a:tc>
                <a:tc>
                  <a:txBody>
                    <a:bodyPr/>
                    <a:lstStyle/>
                    <a:p>
                      <a:pPr algn="ctr" fontAlgn="b"/>
                      <a:r>
                        <a:rPr lang="en-PK" sz="1200" b="0" i="0" u="none" strike="noStrike">
                          <a:solidFill>
                            <a:srgbClr val="000000"/>
                          </a:solidFill>
                          <a:effectLst/>
                          <a:latin typeface="Calibri" panose="020F0502020204030204" pitchFamily="34" charset="0"/>
                        </a:rPr>
                        <a:t>35,501,964</a:t>
                      </a:r>
                    </a:p>
                  </a:txBody>
                  <a:tcPr marL="9525" marR="9525" marT="9525" marB="0" anchor="b"/>
                </a:tc>
                <a:tc>
                  <a:txBody>
                    <a:bodyPr/>
                    <a:lstStyle/>
                    <a:p>
                      <a:pPr algn="ctr" fontAlgn="b"/>
                      <a:r>
                        <a:rPr lang="en-PK" sz="1200" b="0" i="0" u="none" strike="noStrike" dirty="0">
                          <a:solidFill>
                            <a:srgbClr val="000000"/>
                          </a:solidFill>
                          <a:effectLst/>
                          <a:latin typeface="Calibri" panose="020F0502020204030204" pitchFamily="34" charset="0"/>
                        </a:rPr>
                        <a:t>101741 Sq Km</a:t>
                      </a:r>
                    </a:p>
                  </a:txBody>
                  <a:tcPr marL="9525" marR="9525" marT="9525" marB="0" anchor="b"/>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70</a:t>
                      </a: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109</a:t>
                      </a:r>
                    </a:p>
                  </a:txBody>
                  <a:tcPr marL="68580" marR="68580" marT="0" marB="0"/>
                </a:tc>
                <a:tc>
                  <a:txBody>
                    <a:bodyPr/>
                    <a:lstStyle/>
                    <a:p>
                      <a:pPr algn="ctr">
                        <a:lnSpc>
                          <a:spcPct val="150000"/>
                        </a:lnSpc>
                        <a:spcBef>
                          <a:spcPts val="800"/>
                        </a:spcBef>
                      </a:pPr>
                      <a:r>
                        <a:rPr lang="en-PK" sz="1200" dirty="0">
                          <a:effectLst/>
                          <a:latin typeface="Times New Roman" panose="02020603050405020304" pitchFamily="18" charset="0"/>
                          <a:ea typeface="Times New Roman" panose="02020603050405020304" pitchFamily="18" charset="0"/>
                          <a:cs typeface="Arial" panose="020B0604020202020204" pitchFamily="34" charset="0"/>
                        </a:rPr>
                        <a:t>74</a:t>
                      </a:r>
                    </a:p>
                  </a:txBody>
                  <a:tcPr marL="68580" marR="68580" marT="0" marB="0"/>
                </a:tc>
                <a:tc>
                  <a:txBody>
                    <a:bodyPr/>
                    <a:lstStyle/>
                    <a:p>
                      <a:pPr algn="ctr">
                        <a:lnSpc>
                          <a:spcPct val="150000"/>
                        </a:lnSpc>
                        <a:spcBef>
                          <a:spcPts val="800"/>
                        </a:spcBef>
                      </a:pPr>
                      <a:r>
                        <a:rPr lang="en-PK" sz="1400" b="1" dirty="0">
                          <a:solidFill>
                            <a:schemeClr val="tx2"/>
                          </a:solidFill>
                          <a:effectLst/>
                          <a:latin typeface="Times New Roman" panose="02020603050405020304" pitchFamily="18" charset="0"/>
                          <a:ea typeface="Times New Roman" panose="02020603050405020304" pitchFamily="18" charset="0"/>
                          <a:cs typeface="Arial" panose="020B0604020202020204" pitchFamily="34" charset="0"/>
                        </a:rPr>
                        <a:t>282</a:t>
                      </a:r>
                    </a:p>
                  </a:txBody>
                  <a:tcPr marL="68580" marR="68580" marT="0" marB="0"/>
                </a:tc>
                <a:extLst>
                  <a:ext uri="{0D108BD9-81ED-4DB2-BD59-A6C34878D82A}">
                    <a16:rowId xmlns:a16="http://schemas.microsoft.com/office/drawing/2014/main" val="3205297248"/>
                  </a:ext>
                </a:extLst>
              </a:tr>
            </a:tbl>
          </a:graphicData>
        </a:graphic>
      </p:graphicFrame>
      <p:sp>
        <p:nvSpPr>
          <p:cNvPr id="3" name="Oval 2">
            <a:extLst>
              <a:ext uri="{FF2B5EF4-FFF2-40B4-BE49-F238E27FC236}">
                <a16:creationId xmlns:a16="http://schemas.microsoft.com/office/drawing/2014/main" id="{2FB77F48-644D-D2D4-A51B-57A50FAF7818}"/>
              </a:ext>
            </a:extLst>
          </p:cNvPr>
          <p:cNvSpPr/>
          <p:nvPr/>
        </p:nvSpPr>
        <p:spPr>
          <a:xfrm>
            <a:off x="9296400" y="1058690"/>
            <a:ext cx="1061649" cy="2621771"/>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1049162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84D37D-8EFE-5870-1503-3128E2CCFF70}"/>
              </a:ext>
            </a:extLst>
          </p:cNvPr>
          <p:cNvSpPr>
            <a:spLocks noGrp="1"/>
          </p:cNvSpPr>
          <p:nvPr>
            <p:ph idx="1"/>
          </p:nvPr>
        </p:nvSpPr>
        <p:spPr>
          <a:xfrm>
            <a:off x="1842447" y="435002"/>
            <a:ext cx="9770660" cy="6103910"/>
          </a:xfrm>
        </p:spPr>
        <p:txBody>
          <a:bodyPr>
            <a:normAutofit/>
          </a:bodyPr>
          <a:lstStyle/>
          <a:p>
            <a:pPr marL="0" indent="0">
              <a:buNone/>
            </a:pPr>
            <a:r>
              <a:rPr lang="en-PK" sz="1800" u="sng" kern="0" dirty="0">
                <a:ea typeface="Times New Roman" panose="02020603050405020304" pitchFamily="18" charset="0"/>
                <a:cs typeface="Times New Roman" panose="02020603050405020304" pitchFamily="18" charset="0"/>
              </a:rPr>
              <a:t>Digital Tools to Deal with the Cybercrimes in Pakistan</a:t>
            </a:r>
          </a:p>
          <a:p>
            <a:pPr marL="0" indent="0">
              <a:buNone/>
            </a:pPr>
            <a:endParaRPr lang="en-PK" sz="1800" kern="0" dirty="0">
              <a:ea typeface="Times New Roman" panose="02020603050405020304" pitchFamily="18" charset="0"/>
            </a:endParaRPr>
          </a:p>
          <a:p>
            <a:pPr marL="11113" lvl="1" indent="0">
              <a:buNone/>
            </a:pPr>
            <a:r>
              <a:rPr lang="en-PK" sz="1800" dirty="0">
                <a:ea typeface="Times New Roman" panose="02020603050405020304" pitchFamily="18" charset="0"/>
              </a:rPr>
              <a:t>NCCS (National Center for Cyber Security) .… devleoped number of tools to handle local challenges of cyber crimes in the country. </a:t>
            </a:r>
          </a:p>
          <a:p>
            <a:pPr marL="11113" lvl="1" indent="0">
              <a:buNone/>
            </a:pPr>
            <a:endParaRPr lang="en-PK" sz="1800" dirty="0">
              <a:ea typeface="Times New Roman" panose="02020603050405020304" pitchFamily="18" charset="0"/>
            </a:endParaRPr>
          </a:p>
          <a:p>
            <a:pPr marL="11113" lvl="1" indent="0">
              <a:buNone/>
            </a:pPr>
            <a:r>
              <a:rPr lang="en-PK" sz="1800" dirty="0">
                <a:ea typeface="Times New Roman" panose="02020603050405020304" pitchFamily="18" charset="0"/>
              </a:rPr>
              <a:t>1. Netspection –	</a:t>
            </a:r>
            <a:r>
              <a:rPr lang="en-GB" sz="1700" dirty="0">
                <a:ea typeface="Times New Roman" panose="02020603050405020304" pitchFamily="18" charset="0"/>
              </a:rPr>
              <a:t>Security assessments of computer networks and systems. </a:t>
            </a:r>
          </a:p>
          <a:p>
            <a:pPr marL="457200" lvl="1" indent="0">
              <a:buNone/>
            </a:pPr>
            <a:r>
              <a:rPr lang="en-GB" sz="1700" dirty="0">
                <a:ea typeface="Times New Roman" panose="02020603050405020304" pitchFamily="18" charset="0"/>
              </a:rPr>
              <a:t>			To </a:t>
            </a:r>
            <a:r>
              <a:rPr lang="en-GB" sz="1700" b="1" dirty="0">
                <a:solidFill>
                  <a:schemeClr val="tx2"/>
                </a:solidFill>
                <a:ea typeface="Times New Roman" panose="02020603050405020304" pitchFamily="18" charset="0"/>
              </a:rPr>
              <a:t>identify vulnerabilities and weaknesses </a:t>
            </a:r>
            <a:r>
              <a:rPr lang="en-GB" sz="1700" dirty="0">
                <a:ea typeface="Times New Roman" panose="02020603050405020304" pitchFamily="18" charset="0"/>
              </a:rPr>
              <a:t>in network 				                   infrastructure.</a:t>
            </a:r>
          </a:p>
          <a:p>
            <a:pPr marL="457200" lvl="1" indent="0">
              <a:buNone/>
            </a:pPr>
            <a:endParaRPr lang="en-PK" sz="1800" dirty="0">
              <a:ea typeface="Times New Roman" panose="02020603050405020304" pitchFamily="18" charset="0"/>
            </a:endParaRPr>
          </a:p>
          <a:p>
            <a:pPr marL="44450" lvl="1" indent="0">
              <a:buNone/>
            </a:pPr>
            <a:r>
              <a:rPr lang="en-PK" sz="1800" dirty="0">
                <a:ea typeface="Times New Roman" panose="02020603050405020304" pitchFamily="18" charset="0"/>
              </a:rPr>
              <a:t>2. SIEM – </a:t>
            </a:r>
            <a:r>
              <a:rPr lang="en-GB" sz="1800" dirty="0">
                <a:ea typeface="Times New Roman" panose="02020603050405020304" pitchFamily="18" charset="0"/>
              </a:rPr>
              <a:t>(Security Information and Event Management)</a:t>
            </a:r>
          </a:p>
          <a:p>
            <a:pPr marL="457200" lvl="1" indent="0">
              <a:buNone/>
            </a:pPr>
            <a:r>
              <a:rPr lang="en-GB" sz="1800" dirty="0">
                <a:ea typeface="Times New Roman" panose="02020603050405020304" pitchFamily="18" charset="0"/>
              </a:rPr>
              <a:t>			</a:t>
            </a:r>
            <a:r>
              <a:rPr lang="en-GB" sz="1700" dirty="0">
                <a:ea typeface="Times New Roman" panose="02020603050405020304" pitchFamily="18" charset="0"/>
              </a:rPr>
              <a:t>For </a:t>
            </a:r>
            <a:r>
              <a:rPr lang="en-GB" sz="1700" b="1" dirty="0">
                <a:solidFill>
                  <a:schemeClr val="tx2"/>
                </a:solidFill>
                <a:ea typeface="Times New Roman" panose="02020603050405020304" pitchFamily="18" charset="0"/>
              </a:rPr>
              <a:t>detecting and responding to security incidents </a:t>
            </a:r>
            <a:r>
              <a:rPr lang="en-GB" sz="1700" dirty="0">
                <a:ea typeface="Times New Roman" panose="02020603050405020304" pitchFamily="18" charset="0"/>
              </a:rPr>
              <a:t>by providing real-				time monitoring, threat intelligence, and log management.</a:t>
            </a:r>
          </a:p>
          <a:p>
            <a:pPr marL="457200" lvl="1" indent="0">
              <a:buNone/>
            </a:pPr>
            <a:endParaRPr lang="en-PK" sz="1800" dirty="0">
              <a:ea typeface="Times New Roman" panose="02020603050405020304" pitchFamily="18" charset="0"/>
            </a:endParaRPr>
          </a:p>
          <a:p>
            <a:pPr marL="90488" lvl="1" indent="0">
              <a:buNone/>
            </a:pPr>
            <a:r>
              <a:rPr lang="en-PK" sz="1800" dirty="0">
                <a:ea typeface="Times New Roman" panose="02020603050405020304" pitchFamily="18" charset="0"/>
              </a:rPr>
              <a:t>3. PKIChain</a:t>
            </a:r>
            <a:r>
              <a:rPr lang="en-PK" sz="1050" dirty="0"/>
              <a:t>  </a:t>
            </a:r>
            <a:r>
              <a:rPr lang="en-PK" sz="1800" dirty="0"/>
              <a:t>- </a:t>
            </a:r>
            <a:r>
              <a:rPr lang="en-GB" sz="1800" dirty="0"/>
              <a:t>Public Key Infrastructure (PKI) system</a:t>
            </a:r>
          </a:p>
          <a:p>
            <a:pPr marL="457200" lvl="1" indent="0">
              <a:buNone/>
            </a:pPr>
            <a:r>
              <a:rPr lang="en-GB" sz="1500" dirty="0"/>
              <a:t>			</a:t>
            </a:r>
            <a:r>
              <a:rPr lang="en-GB" sz="1700" dirty="0"/>
              <a:t>For </a:t>
            </a:r>
            <a:r>
              <a:rPr lang="en-GB" sz="1700" dirty="0">
                <a:solidFill>
                  <a:schemeClr val="tx2"/>
                </a:solidFill>
              </a:rPr>
              <a:t>managing and securing the issuance </a:t>
            </a:r>
            <a:r>
              <a:rPr lang="en-GB" sz="1700" dirty="0"/>
              <a:t>and revocation of </a:t>
            </a:r>
            <a:r>
              <a:rPr lang="en-GB" sz="1700" b="1" dirty="0">
                <a:solidFill>
                  <a:schemeClr val="tx2"/>
                </a:solidFill>
              </a:rPr>
              <a:t>digital 				certificates </a:t>
            </a:r>
            <a:r>
              <a:rPr lang="en-GB" sz="1700" dirty="0"/>
              <a:t>in a chain-like manner</a:t>
            </a:r>
            <a:r>
              <a:rPr lang="en-GB" sz="1800" dirty="0"/>
              <a:t>.</a:t>
            </a:r>
          </a:p>
          <a:p>
            <a:pPr marL="457200" lvl="1" indent="0">
              <a:buNone/>
            </a:pPr>
            <a:endParaRPr lang="en-PK" sz="1800" dirty="0"/>
          </a:p>
          <a:p>
            <a:pPr marL="44450" lvl="1" indent="0">
              <a:buNone/>
            </a:pPr>
            <a:r>
              <a:rPr lang="en-PK" sz="1800" dirty="0">
                <a:ea typeface="Times New Roman" panose="02020603050405020304" pitchFamily="18" charset="0"/>
              </a:rPr>
              <a:t>4. Security &amp; Threat Intellingence Platform</a:t>
            </a:r>
            <a:r>
              <a:rPr lang="en-PK" sz="1050" dirty="0"/>
              <a:t>  - </a:t>
            </a:r>
            <a:r>
              <a:rPr lang="en-PK" sz="1700" dirty="0">
                <a:ea typeface="Times New Roman" panose="02020603050405020304" pitchFamily="18" charset="0"/>
              </a:rPr>
              <a:t>	</a:t>
            </a:r>
          </a:p>
          <a:p>
            <a:pPr marL="44450" lvl="1" indent="0">
              <a:buNone/>
            </a:pPr>
            <a:r>
              <a:rPr lang="en-PK" sz="1700" dirty="0">
                <a:ea typeface="Times New Roman" panose="02020603050405020304" pitchFamily="18" charset="0"/>
              </a:rPr>
              <a:t>			It combines </a:t>
            </a:r>
            <a:r>
              <a:rPr lang="en-PK" sz="1700" dirty="0">
                <a:solidFill>
                  <a:schemeClr val="tx2"/>
                </a:solidFill>
                <a:ea typeface="Times New Roman" panose="02020603050405020304" pitchFamily="18" charset="0"/>
              </a:rPr>
              <a:t>threat intelligence feeds</a:t>
            </a:r>
            <a:r>
              <a:rPr lang="en-PK" sz="1700" dirty="0">
                <a:ea typeface="Times New Roman" panose="02020603050405020304" pitchFamily="18" charset="0"/>
              </a:rPr>
              <a:t>, </a:t>
            </a:r>
            <a:r>
              <a:rPr lang="en-PK" sz="1700" dirty="0">
                <a:solidFill>
                  <a:schemeClr val="tx2"/>
                </a:solidFill>
                <a:ea typeface="Times New Roman" panose="02020603050405020304" pitchFamily="18" charset="0"/>
              </a:rPr>
              <a:t>security analytics</a:t>
            </a:r>
            <a:r>
              <a:rPr lang="en-PK" sz="1700" dirty="0">
                <a:ea typeface="Times New Roman" panose="02020603050405020304" pitchFamily="18" charset="0"/>
              </a:rPr>
              <a:t>, and other 				</a:t>
            </a:r>
            <a:r>
              <a:rPr lang="en-PK" sz="1700" dirty="0">
                <a:solidFill>
                  <a:schemeClr val="tx2"/>
                </a:solidFill>
                <a:ea typeface="Times New Roman" panose="02020603050405020304" pitchFamily="18" charset="0"/>
              </a:rPr>
              <a:t>tools </a:t>
            </a:r>
            <a:r>
              <a:rPr lang="en-PK" sz="1700" dirty="0">
                <a:ea typeface="Times New Roman" panose="02020603050405020304" pitchFamily="18" charset="0"/>
              </a:rPr>
              <a:t>to enhance an organization's overall security posture.</a:t>
            </a:r>
          </a:p>
          <a:p>
            <a:pPr marL="457200" lvl="1" indent="0">
              <a:buNone/>
            </a:pPr>
            <a:endParaRPr lang="en-PK" sz="1800" dirty="0"/>
          </a:p>
          <a:p>
            <a:pPr marL="457200" lvl="1" indent="0">
              <a:buNone/>
            </a:pPr>
            <a:endParaRPr lang="en-PK" dirty="0"/>
          </a:p>
        </p:txBody>
      </p:sp>
      <p:sp>
        <p:nvSpPr>
          <p:cNvPr id="9" name="Slide Number Placeholder 8">
            <a:extLst>
              <a:ext uri="{FF2B5EF4-FFF2-40B4-BE49-F238E27FC236}">
                <a16:creationId xmlns:a16="http://schemas.microsoft.com/office/drawing/2014/main" id="{86592562-8E28-8442-784F-7604DAA3FF05}"/>
              </a:ext>
            </a:extLst>
          </p:cNvPr>
          <p:cNvSpPr>
            <a:spLocks noGrp="1"/>
          </p:cNvSpPr>
          <p:nvPr>
            <p:ph type="sldNum" sz="quarter" idx="12"/>
          </p:nvPr>
        </p:nvSpPr>
        <p:spPr/>
        <p:txBody>
          <a:bodyPr/>
          <a:lstStyle/>
          <a:p>
            <a:fld id="{A07E6FB1-C707-874A-9646-C5EA29019CEA}" type="slidenum">
              <a:rPr lang="en-US" smtClean="0"/>
              <a:t>19</a:t>
            </a:fld>
            <a:endParaRPr lang="en-US"/>
          </a:p>
        </p:txBody>
      </p:sp>
    </p:spTree>
    <p:extLst>
      <p:ext uri="{BB962C8B-B14F-4D97-AF65-F5344CB8AC3E}">
        <p14:creationId xmlns:p14="http://schemas.microsoft.com/office/powerpoint/2010/main" val="3712880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4267" y="136525"/>
            <a:ext cx="10515600" cy="1325563"/>
          </a:xfrm>
        </p:spPr>
        <p:txBody>
          <a:bodyPr>
            <a:normAutofit/>
          </a:bodyPr>
          <a:lstStyle/>
          <a:p>
            <a:r>
              <a:rPr lang="en-US" sz="3600" dirty="0"/>
              <a:t>Contents</a:t>
            </a:r>
          </a:p>
        </p:txBody>
      </p:sp>
      <p:sp>
        <p:nvSpPr>
          <p:cNvPr id="3" name="Content Placeholder 2"/>
          <p:cNvSpPr>
            <a:spLocks noGrp="1"/>
          </p:cNvSpPr>
          <p:nvPr>
            <p:ph idx="1"/>
          </p:nvPr>
        </p:nvSpPr>
        <p:spPr>
          <a:xfrm>
            <a:off x="1593546" y="1347333"/>
            <a:ext cx="5254294" cy="5009017"/>
          </a:xfrm>
        </p:spPr>
        <p:txBody>
          <a:bodyPr>
            <a:normAutofit fontScale="92500"/>
          </a:bodyPr>
          <a:lstStyle/>
          <a:p>
            <a:pPr marL="0" indent="0">
              <a:buNone/>
            </a:pPr>
            <a:r>
              <a:rPr lang="en-AU" sz="1800" b="1" dirty="0"/>
              <a:t>I : Introduction</a:t>
            </a:r>
          </a:p>
          <a:p>
            <a:pPr>
              <a:buFont typeface="Wingdings" charset="2"/>
              <a:buChar char="§"/>
            </a:pPr>
            <a:r>
              <a:rPr lang="en-AU" sz="1800" dirty="0"/>
              <a:t>Information System and Cyber Resilience </a:t>
            </a:r>
          </a:p>
          <a:p>
            <a:pPr>
              <a:buFont typeface="Wingdings" charset="2"/>
              <a:buChar char="§"/>
            </a:pPr>
            <a:r>
              <a:rPr lang="en-AU" sz="1800" dirty="0"/>
              <a:t>Organizational Structure of Cybercrime Wing </a:t>
            </a:r>
          </a:p>
          <a:p>
            <a:pPr>
              <a:buFont typeface="Wingdings" charset="2"/>
              <a:buChar char="§"/>
            </a:pPr>
            <a:r>
              <a:rPr lang="en-AU" sz="1800" dirty="0"/>
              <a:t>The Context, Problem Statement</a:t>
            </a:r>
          </a:p>
          <a:p>
            <a:pPr>
              <a:buFont typeface="Wingdings" charset="2"/>
              <a:buChar char="§"/>
            </a:pPr>
            <a:r>
              <a:rPr lang="en-AU" sz="1800" dirty="0"/>
              <a:t> Research Questions, Research Objectives</a:t>
            </a:r>
          </a:p>
          <a:p>
            <a:pPr marL="0" indent="0">
              <a:buNone/>
            </a:pPr>
            <a:endParaRPr lang="en-AU" sz="1800" dirty="0"/>
          </a:p>
          <a:p>
            <a:pPr marL="0" indent="0">
              <a:buNone/>
            </a:pPr>
            <a:r>
              <a:rPr lang="en-AU" sz="1800" b="1" dirty="0"/>
              <a:t>II:  Background</a:t>
            </a:r>
            <a:endParaRPr lang="en-AU" sz="1800" dirty="0"/>
          </a:p>
          <a:p>
            <a:pPr>
              <a:buFont typeface="Wingdings" charset="2"/>
              <a:buChar char="§"/>
            </a:pPr>
            <a:r>
              <a:rPr lang="en-AU" sz="1800" dirty="0"/>
              <a:t>Information System and Cyber Resilience </a:t>
            </a:r>
          </a:p>
          <a:p>
            <a:pPr>
              <a:buFont typeface="Wingdings" pitchFamily="2" charset="2"/>
              <a:buChar char="§"/>
            </a:pPr>
            <a:r>
              <a:rPr lang="en-AU" sz="1800" dirty="0"/>
              <a:t>Space Transition Theory &amp; Motivations: </a:t>
            </a:r>
          </a:p>
          <a:p>
            <a:r>
              <a:rPr lang="en-GB" sz="1800" dirty="0"/>
              <a:t>The Context</a:t>
            </a:r>
          </a:p>
          <a:p>
            <a:r>
              <a:rPr lang="en-GB" sz="1800" dirty="0"/>
              <a:t>Digital tools to deal with the Cybercrimes in Pakistan</a:t>
            </a:r>
            <a:endParaRPr lang="en-AU" sz="1800" dirty="0"/>
          </a:p>
          <a:p>
            <a:pPr marL="0" indent="0">
              <a:buNone/>
            </a:pPr>
            <a:endParaRPr lang="en-PK" sz="1800" dirty="0"/>
          </a:p>
          <a:p>
            <a:pPr marL="0" indent="0">
              <a:buNone/>
            </a:pPr>
            <a:r>
              <a:rPr lang="en-PK" sz="1800" b="1" dirty="0"/>
              <a:t>III. Methadology </a:t>
            </a:r>
          </a:p>
          <a:p>
            <a:pPr>
              <a:buFont typeface="Wingdings" pitchFamily="2" charset="2"/>
              <a:buChar char="§"/>
            </a:pPr>
            <a:r>
              <a:rPr lang="en-PK" sz="1800" dirty="0"/>
              <a:t>Grounded Theory</a:t>
            </a:r>
          </a:p>
          <a:p>
            <a:pPr marL="0" indent="0">
              <a:buNone/>
            </a:pPr>
            <a:endParaRPr lang="en-AU" sz="1800" dirty="0"/>
          </a:p>
          <a:p>
            <a:endParaRPr lang="en-US" sz="2400" dirty="0"/>
          </a:p>
          <a:p>
            <a:pPr>
              <a:buFont typeface="Wingdings" charset="2"/>
              <a:buChar char="§"/>
            </a:pPr>
            <a:endParaRPr lang="en-US" sz="2400" dirty="0"/>
          </a:p>
          <a:p>
            <a:pPr>
              <a:buFont typeface="Wingdings" charset="2"/>
              <a:buChar char="§"/>
            </a:pPr>
            <a:endParaRPr lang="en-US" sz="2400" dirty="0"/>
          </a:p>
          <a:p>
            <a:pPr>
              <a:buFont typeface="Wingdings" charset="2"/>
              <a:buChar char="§"/>
            </a:pPr>
            <a:endParaRPr lang="en-AU" sz="2400" dirty="0"/>
          </a:p>
          <a:p>
            <a:pPr>
              <a:buFont typeface="Wingdings" charset="2"/>
              <a:buChar char="§"/>
            </a:pPr>
            <a:endParaRPr lang="en-AU" sz="2400" dirty="0"/>
          </a:p>
          <a:p>
            <a:pPr>
              <a:buFont typeface="Wingdings" charset="2"/>
              <a:buChar char="§"/>
            </a:pPr>
            <a:endParaRPr lang="en-US" sz="2400" dirty="0"/>
          </a:p>
          <a:p>
            <a:endParaRPr lang="en-US" dirty="0"/>
          </a:p>
        </p:txBody>
      </p:sp>
      <p:sp>
        <p:nvSpPr>
          <p:cNvPr id="8" name="Slide Number Placeholder 7">
            <a:extLst>
              <a:ext uri="{FF2B5EF4-FFF2-40B4-BE49-F238E27FC236}">
                <a16:creationId xmlns:a16="http://schemas.microsoft.com/office/drawing/2014/main" id="{F9BA437A-CCC4-1E21-1DE3-D45FCA0B66C8}"/>
              </a:ext>
            </a:extLst>
          </p:cNvPr>
          <p:cNvSpPr>
            <a:spLocks noGrp="1"/>
          </p:cNvSpPr>
          <p:nvPr>
            <p:ph type="sldNum" sz="quarter" idx="12"/>
          </p:nvPr>
        </p:nvSpPr>
        <p:spPr/>
        <p:txBody>
          <a:bodyPr/>
          <a:lstStyle/>
          <a:p>
            <a:fld id="{A07E6FB1-C707-874A-9646-C5EA29019CEA}" type="slidenum">
              <a:rPr lang="en-US" smtClean="0"/>
              <a:t>2</a:t>
            </a:fld>
            <a:endParaRPr lang="en-US"/>
          </a:p>
        </p:txBody>
      </p:sp>
      <p:sp>
        <p:nvSpPr>
          <p:cNvPr id="4" name="Content Placeholder 2">
            <a:extLst>
              <a:ext uri="{FF2B5EF4-FFF2-40B4-BE49-F238E27FC236}">
                <a16:creationId xmlns:a16="http://schemas.microsoft.com/office/drawing/2014/main" id="{786FFE9C-E220-C1CA-8012-B15BE566409C}"/>
              </a:ext>
            </a:extLst>
          </p:cNvPr>
          <p:cNvSpPr txBox="1">
            <a:spLocks/>
          </p:cNvSpPr>
          <p:nvPr/>
        </p:nvSpPr>
        <p:spPr>
          <a:xfrm>
            <a:off x="6976306" y="1404711"/>
            <a:ext cx="5254294" cy="50090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AU" sz="1800" b="1" dirty="0"/>
              <a:t>IV: Findings / Results </a:t>
            </a:r>
          </a:p>
          <a:p>
            <a:pPr>
              <a:buFont typeface="Wingdings" charset="2"/>
              <a:buChar char="§"/>
            </a:pPr>
            <a:r>
              <a:rPr lang="en-AU" sz="1500" dirty="0"/>
              <a:t>Overall Cybercrime 2020 – 2022</a:t>
            </a:r>
          </a:p>
          <a:p>
            <a:pPr>
              <a:buFont typeface="Wingdings" charset="2"/>
              <a:buChar char="§"/>
            </a:pPr>
            <a:r>
              <a:rPr lang="en-AU" sz="1500" dirty="0"/>
              <a:t>Medium / Platform used in cybercrimes</a:t>
            </a:r>
          </a:p>
          <a:p>
            <a:pPr>
              <a:buFont typeface="Wingdings" charset="2"/>
              <a:buChar char="§"/>
            </a:pPr>
            <a:r>
              <a:rPr lang="en-AU" sz="1500" dirty="0"/>
              <a:t>Tools / Devices used in Cybercrimes</a:t>
            </a:r>
          </a:p>
          <a:p>
            <a:pPr>
              <a:buFont typeface="Wingdings" charset="2"/>
              <a:buChar char="§"/>
            </a:pPr>
            <a:r>
              <a:rPr lang="en-AU" sz="1500" dirty="0"/>
              <a:t>Motivation / Motives behind cases</a:t>
            </a:r>
          </a:p>
          <a:p>
            <a:pPr marL="0" indent="0">
              <a:buNone/>
            </a:pPr>
            <a:endParaRPr lang="en-AU" sz="1800" dirty="0"/>
          </a:p>
          <a:p>
            <a:pPr marL="0" indent="0">
              <a:buFont typeface="Arial" panose="020B0604020202020204" pitchFamily="34" charset="0"/>
              <a:buNone/>
            </a:pPr>
            <a:r>
              <a:rPr lang="en-AU" sz="2000" b="1" dirty="0"/>
              <a:t>V: Discussion</a:t>
            </a:r>
            <a:endParaRPr lang="en-AU" sz="1800" dirty="0"/>
          </a:p>
          <a:p>
            <a:pPr marL="0" indent="0">
              <a:buFont typeface="Arial" panose="020B0604020202020204" pitchFamily="34" charset="0"/>
              <a:buNone/>
            </a:pPr>
            <a:endParaRPr lang="en-AU" sz="1800" dirty="0"/>
          </a:p>
          <a:p>
            <a:endParaRPr lang="en-US" sz="2400" dirty="0"/>
          </a:p>
          <a:p>
            <a:pPr>
              <a:buFont typeface="Wingdings" charset="2"/>
              <a:buChar char="§"/>
            </a:pPr>
            <a:endParaRPr lang="en-US" sz="2400" dirty="0"/>
          </a:p>
          <a:p>
            <a:pPr>
              <a:buFont typeface="Wingdings" charset="2"/>
              <a:buChar char="§"/>
            </a:pPr>
            <a:endParaRPr lang="en-US" sz="2400" dirty="0"/>
          </a:p>
          <a:p>
            <a:pPr>
              <a:buFont typeface="Wingdings" charset="2"/>
              <a:buChar char="§"/>
            </a:pPr>
            <a:endParaRPr lang="en-AU" sz="2400" dirty="0"/>
          </a:p>
          <a:p>
            <a:pPr>
              <a:buFont typeface="Wingdings" charset="2"/>
              <a:buChar char="§"/>
            </a:pPr>
            <a:endParaRPr lang="en-AU" sz="2400" dirty="0"/>
          </a:p>
          <a:p>
            <a:pPr>
              <a:buFont typeface="Wingdings" charset="2"/>
              <a:buChar char="§"/>
            </a:pPr>
            <a:endParaRPr lang="en-US" sz="2400" dirty="0"/>
          </a:p>
          <a:p>
            <a:endParaRPr lang="en-US" dirty="0"/>
          </a:p>
        </p:txBody>
      </p:sp>
    </p:spTree>
    <p:extLst>
      <p:ext uri="{BB962C8B-B14F-4D97-AF65-F5344CB8AC3E}">
        <p14:creationId xmlns:p14="http://schemas.microsoft.com/office/powerpoint/2010/main" val="3034437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205CD6-6ADC-5C90-0DD5-AB4CA51114CB}"/>
              </a:ext>
            </a:extLst>
          </p:cNvPr>
          <p:cNvSpPr>
            <a:spLocks noGrp="1"/>
          </p:cNvSpPr>
          <p:nvPr>
            <p:ph idx="1"/>
          </p:nvPr>
        </p:nvSpPr>
        <p:spPr>
          <a:xfrm>
            <a:off x="1981200" y="582930"/>
            <a:ext cx="9372600" cy="5773420"/>
          </a:xfrm>
        </p:spPr>
        <p:txBody>
          <a:bodyPr>
            <a:normAutofit fontScale="92500" lnSpcReduction="10000"/>
          </a:bodyPr>
          <a:lstStyle/>
          <a:p>
            <a:pPr marL="44450" lvl="1" indent="0">
              <a:buNone/>
            </a:pPr>
            <a:r>
              <a:rPr lang="en-PK" sz="1700" dirty="0"/>
              <a:t>5. File Integrity Monitoring (FIM) – </a:t>
            </a:r>
          </a:p>
          <a:p>
            <a:pPr marL="44450" lvl="1" indent="0">
              <a:buNone/>
            </a:pPr>
            <a:r>
              <a:rPr lang="en-PK" sz="1700" dirty="0">
                <a:latin typeface="Calibri" panose="020F0502020204030204" pitchFamily="34" charset="0"/>
                <a:ea typeface="Times New Roman" panose="02020603050405020304" pitchFamily="18" charset="0"/>
              </a:rPr>
              <a:t>			</a:t>
            </a:r>
            <a:r>
              <a:rPr lang="en-PK" sz="1600" b="1" dirty="0">
                <a:solidFill>
                  <a:schemeClr val="tx2"/>
                </a:solidFill>
                <a:latin typeface="Calibri" panose="020F0502020204030204" pitchFamily="34" charset="0"/>
                <a:ea typeface="Times New Roman" panose="02020603050405020304" pitchFamily="18" charset="0"/>
              </a:rPr>
              <a:t>Monitors and detects </a:t>
            </a:r>
            <a:r>
              <a:rPr lang="en-PK" sz="1600" dirty="0">
                <a:latin typeface="Calibri" panose="020F0502020204030204" pitchFamily="34" charset="0"/>
                <a:ea typeface="Times New Roman" panose="02020603050405020304" pitchFamily="18" charset="0"/>
              </a:rPr>
              <a:t>unauthorized changes or modifications made to 					files  and directories. </a:t>
            </a:r>
          </a:p>
          <a:p>
            <a:pPr marL="457200" lvl="1" indent="0">
              <a:buNone/>
            </a:pPr>
            <a:r>
              <a:rPr lang="en-PK" sz="1600" dirty="0">
                <a:latin typeface="Calibri" panose="020F0502020204030204" pitchFamily="34" charset="0"/>
                <a:ea typeface="Times New Roman" panose="02020603050405020304" pitchFamily="18" charset="0"/>
              </a:rPr>
              <a:t>			Ensuring the integrity and security of critical system files and 					sensitive data.</a:t>
            </a:r>
            <a:endParaRPr lang="en-PK" sz="1600" dirty="0"/>
          </a:p>
          <a:p>
            <a:pPr marL="11113" lvl="1" indent="0">
              <a:buNone/>
            </a:pPr>
            <a:r>
              <a:rPr lang="en-PK" sz="1700" dirty="0"/>
              <a:t>6. ThingzAnalyzer – </a:t>
            </a:r>
          </a:p>
          <a:p>
            <a:pPr marL="457200" lvl="1" indent="0">
              <a:buNone/>
            </a:pPr>
            <a:r>
              <a:rPr lang="en-PK" sz="1700" dirty="0">
                <a:latin typeface="Calibri" panose="020F0502020204030204" pitchFamily="34" charset="0"/>
                <a:ea typeface="Times New Roman" panose="02020603050405020304" pitchFamily="18" charset="0"/>
              </a:rPr>
              <a:t>			</a:t>
            </a:r>
            <a:r>
              <a:rPr lang="en-PK" sz="1600" b="1" dirty="0">
                <a:solidFill>
                  <a:schemeClr val="tx2"/>
                </a:solidFill>
                <a:latin typeface="Calibri" panose="020F0502020204030204" pitchFamily="34" charset="0"/>
                <a:ea typeface="Times New Roman" panose="02020603050405020304" pitchFamily="18" charset="0"/>
              </a:rPr>
              <a:t>Identifying potential weaknesses </a:t>
            </a:r>
            <a:r>
              <a:rPr lang="en-PK" sz="1600" dirty="0">
                <a:latin typeface="Calibri" panose="020F0502020204030204" pitchFamily="34" charset="0"/>
                <a:ea typeface="Times New Roman" panose="02020603050405020304" pitchFamily="18" charset="0"/>
              </a:rPr>
              <a:t>in IoT devices and provides 			 		recommendations for improving their security.</a:t>
            </a:r>
            <a:endParaRPr lang="en-PK" sz="1600" dirty="0">
              <a:latin typeface="Times New Roman" panose="02020603050405020304" pitchFamily="18" charset="0"/>
              <a:ea typeface="Times New Roman" panose="02020603050405020304" pitchFamily="18" charset="0"/>
            </a:endParaRPr>
          </a:p>
          <a:p>
            <a:pPr marL="457200" lvl="1" indent="0">
              <a:buNone/>
            </a:pPr>
            <a:endParaRPr lang="en-PK" sz="1700" dirty="0"/>
          </a:p>
          <a:p>
            <a:pPr marL="11113" lvl="1" indent="0">
              <a:buNone/>
            </a:pPr>
            <a:r>
              <a:rPr lang="en-PK" sz="1700" dirty="0"/>
              <a:t>7. ThingzFirewall Lite -</a:t>
            </a:r>
            <a:endParaRPr lang="en-PK" sz="1700" dirty="0">
              <a:latin typeface="Calibri" panose="020F0502020204030204" pitchFamily="34" charset="0"/>
              <a:ea typeface="Times New Roman" panose="02020603050405020304" pitchFamily="18" charset="0"/>
            </a:endParaRPr>
          </a:p>
          <a:p>
            <a:pPr marL="457200" lvl="1" indent="0">
              <a:buNone/>
            </a:pPr>
            <a:r>
              <a:rPr lang="en-PK" sz="1700" dirty="0">
                <a:latin typeface="Calibri" panose="020F0502020204030204" pitchFamily="34" charset="0"/>
                <a:ea typeface="Times New Roman" panose="02020603050405020304" pitchFamily="18" charset="0"/>
              </a:rPr>
              <a:t>			</a:t>
            </a:r>
            <a:r>
              <a:rPr lang="en-PK" sz="1600" b="1" dirty="0">
                <a:solidFill>
                  <a:schemeClr val="tx2"/>
                </a:solidFill>
                <a:latin typeface="Calibri" panose="020F0502020204030204" pitchFamily="34" charset="0"/>
                <a:ea typeface="Times New Roman" panose="02020603050405020304" pitchFamily="18" charset="0"/>
              </a:rPr>
              <a:t>Protecting IoT devices </a:t>
            </a:r>
            <a:r>
              <a:rPr lang="en-PK" sz="1600" dirty="0">
                <a:latin typeface="Calibri" panose="020F0502020204030204" pitchFamily="34" charset="0"/>
                <a:ea typeface="Times New Roman" panose="02020603050405020304" pitchFamily="18" charset="0"/>
              </a:rPr>
              <a:t>from unauthorized access, network threats, and 				malicious activities by filtering incoming and outgoing network traffic.</a:t>
            </a:r>
            <a:endParaRPr lang="en-PK" sz="1600" dirty="0">
              <a:latin typeface="Times New Roman" panose="02020603050405020304" pitchFamily="18" charset="0"/>
              <a:ea typeface="Times New Roman" panose="02020603050405020304" pitchFamily="18" charset="0"/>
            </a:endParaRPr>
          </a:p>
          <a:p>
            <a:pPr marL="457200" lvl="1" indent="0">
              <a:buNone/>
            </a:pPr>
            <a:endParaRPr lang="en-PK" sz="1700" dirty="0"/>
          </a:p>
          <a:p>
            <a:pPr marL="11113" lvl="1" indent="0">
              <a:buNone/>
            </a:pPr>
            <a:r>
              <a:rPr lang="en-PK" sz="1700" dirty="0"/>
              <a:t>8. Automated Tool for Security Asset Classification (ATSAC) – </a:t>
            </a:r>
          </a:p>
          <a:p>
            <a:pPr marL="11113" lvl="1" indent="0">
              <a:buNone/>
            </a:pPr>
            <a:r>
              <a:rPr lang="en-PK" sz="1700" dirty="0">
                <a:latin typeface="Calibri" panose="020F0502020204030204" pitchFamily="34" charset="0"/>
                <a:ea typeface="Times New Roman" panose="02020603050405020304" pitchFamily="18" charset="0"/>
              </a:rPr>
              <a:t>				</a:t>
            </a:r>
          </a:p>
          <a:p>
            <a:pPr marL="457200" lvl="1" indent="0">
              <a:buNone/>
            </a:pPr>
            <a:r>
              <a:rPr lang="en-PK" sz="1700" dirty="0">
                <a:latin typeface="Calibri" panose="020F0502020204030204" pitchFamily="34" charset="0"/>
                <a:ea typeface="Times New Roman" panose="02020603050405020304" pitchFamily="18" charset="0"/>
              </a:rPr>
              <a:t>			</a:t>
            </a:r>
            <a:r>
              <a:rPr lang="en-PK" sz="1600" b="1" dirty="0">
                <a:solidFill>
                  <a:schemeClr val="tx2"/>
                </a:solidFill>
                <a:latin typeface="Calibri" panose="020F0502020204030204" pitchFamily="34" charset="0"/>
                <a:ea typeface="Times New Roman" panose="02020603050405020304" pitchFamily="18" charset="0"/>
              </a:rPr>
              <a:t>Identifying and prioritizing critical assets </a:t>
            </a:r>
            <a:r>
              <a:rPr lang="en-PK" sz="1600" dirty="0">
                <a:latin typeface="Calibri" panose="020F0502020204030204" pitchFamily="34" charset="0"/>
                <a:ea typeface="Times New Roman" panose="02020603050405020304" pitchFamily="18" charset="0"/>
              </a:rPr>
              <a:t>based on their value and 					importance to the organization's security.</a:t>
            </a:r>
            <a:endParaRPr lang="en-PK" sz="1600" dirty="0">
              <a:latin typeface="Times New Roman" panose="02020603050405020304" pitchFamily="18" charset="0"/>
              <a:ea typeface="Times New Roman" panose="02020603050405020304" pitchFamily="18" charset="0"/>
            </a:endParaRPr>
          </a:p>
          <a:p>
            <a:pPr marL="457200" lvl="1" indent="0">
              <a:buNone/>
            </a:pPr>
            <a:endParaRPr lang="en-PK" sz="1700" dirty="0"/>
          </a:p>
          <a:p>
            <a:pPr marL="0" indent="0">
              <a:buNone/>
            </a:pPr>
            <a:r>
              <a:rPr lang="en-PK" sz="1700" dirty="0"/>
              <a:t>9. ISSL-Testbed for Web Application Vulnerabilities –</a:t>
            </a:r>
          </a:p>
          <a:p>
            <a:pPr marL="0" indent="0">
              <a:buNone/>
            </a:pPr>
            <a:r>
              <a:rPr lang="en-PK" sz="1700" dirty="0"/>
              <a:t>			</a:t>
            </a:r>
            <a:r>
              <a:rPr lang="en-PK" sz="1600" dirty="0">
                <a:latin typeface="Calibri" panose="020F0502020204030204" pitchFamily="34" charset="0"/>
                <a:ea typeface="Times New Roman" panose="02020603050405020304" pitchFamily="18" charset="0"/>
              </a:rPr>
              <a:t>ISSL stands for Information Security and Services Lab. </a:t>
            </a:r>
          </a:p>
          <a:p>
            <a:pPr marL="0" indent="0">
              <a:buNone/>
            </a:pPr>
            <a:r>
              <a:rPr lang="en-PK" sz="1600" dirty="0">
                <a:latin typeface="Calibri" panose="020F0502020204030204" pitchFamily="34" charset="0"/>
                <a:ea typeface="Times New Roman" panose="02020603050405020304" pitchFamily="18" charset="0"/>
              </a:rPr>
              <a:t>			</a:t>
            </a:r>
            <a:r>
              <a:rPr lang="en-PK" sz="1600" b="1" dirty="0">
                <a:solidFill>
                  <a:schemeClr val="tx2"/>
                </a:solidFill>
                <a:latin typeface="Calibri" panose="020F0502020204030204" pitchFamily="34" charset="0"/>
                <a:ea typeface="Times New Roman" panose="02020603050405020304" pitchFamily="18" charset="0"/>
              </a:rPr>
              <a:t>Identifying and fixing potential vulnerabilities </a:t>
            </a:r>
            <a:r>
              <a:rPr lang="en-PK" sz="1600" dirty="0">
                <a:latin typeface="Calibri" panose="020F0502020204030204" pitchFamily="34" charset="0"/>
                <a:ea typeface="Times New Roman" panose="02020603050405020304" pitchFamily="18" charset="0"/>
              </a:rPr>
              <a:t>before they can be 					exploited  by attackers.</a:t>
            </a:r>
            <a:endParaRPr lang="en-PK" sz="1600" dirty="0">
              <a:latin typeface="Times New Roman" panose="02020603050405020304" pitchFamily="18" charset="0"/>
              <a:ea typeface="Times New Roman" panose="02020603050405020304" pitchFamily="18" charset="0"/>
            </a:endParaRPr>
          </a:p>
          <a:p>
            <a:endParaRPr lang="en-PK" dirty="0"/>
          </a:p>
        </p:txBody>
      </p:sp>
      <p:sp>
        <p:nvSpPr>
          <p:cNvPr id="4" name="Slide Number Placeholder 3">
            <a:extLst>
              <a:ext uri="{FF2B5EF4-FFF2-40B4-BE49-F238E27FC236}">
                <a16:creationId xmlns:a16="http://schemas.microsoft.com/office/drawing/2014/main" id="{E7E1F0E2-6918-5AEF-46D1-218D32C3B09F}"/>
              </a:ext>
            </a:extLst>
          </p:cNvPr>
          <p:cNvSpPr>
            <a:spLocks noGrp="1"/>
          </p:cNvSpPr>
          <p:nvPr>
            <p:ph type="sldNum" sz="quarter" idx="12"/>
          </p:nvPr>
        </p:nvSpPr>
        <p:spPr/>
        <p:txBody>
          <a:bodyPr/>
          <a:lstStyle/>
          <a:p>
            <a:fld id="{A07E6FB1-C707-874A-9646-C5EA29019CEA}" type="slidenum">
              <a:rPr lang="en-US" smtClean="0"/>
              <a:t>20</a:t>
            </a:fld>
            <a:endParaRPr lang="en-US"/>
          </a:p>
        </p:txBody>
      </p:sp>
    </p:spTree>
    <p:extLst>
      <p:ext uri="{BB962C8B-B14F-4D97-AF65-F5344CB8AC3E}">
        <p14:creationId xmlns:p14="http://schemas.microsoft.com/office/powerpoint/2010/main" val="1550018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EBEF61E-F364-5162-D2A1-18B9A48899F8}"/>
              </a:ext>
            </a:extLst>
          </p:cNvPr>
          <p:cNvSpPr>
            <a:spLocks noGrp="1"/>
          </p:cNvSpPr>
          <p:nvPr>
            <p:ph idx="1"/>
          </p:nvPr>
        </p:nvSpPr>
        <p:spPr>
          <a:xfrm>
            <a:off x="1981200" y="708660"/>
            <a:ext cx="9372600" cy="5647690"/>
          </a:xfrm>
        </p:spPr>
        <p:txBody>
          <a:bodyPr>
            <a:normAutofit lnSpcReduction="10000"/>
          </a:bodyPr>
          <a:lstStyle/>
          <a:p>
            <a:pPr marL="0" indent="0">
              <a:buNone/>
            </a:pPr>
            <a:r>
              <a:rPr lang="en-PK" sz="1600" dirty="0">
                <a:ea typeface="Times New Roman" panose="02020603050405020304" pitchFamily="18" charset="0"/>
              </a:rPr>
              <a:t>10. Evolutionary Algorithm </a:t>
            </a:r>
            <a:r>
              <a:rPr lang="en-GB" sz="1600" dirty="0">
                <a:ea typeface="Times New Roman" panose="02020603050405020304" pitchFamily="18" charset="0"/>
              </a:rPr>
              <a:t>B</a:t>
            </a:r>
            <a:r>
              <a:rPr lang="en-PK" sz="1600" dirty="0">
                <a:ea typeface="Times New Roman" panose="02020603050405020304" pitchFamily="18" charset="0"/>
              </a:rPr>
              <a:t>ased Vulnerability Detection Tool (EAB-VDT) – </a:t>
            </a:r>
          </a:p>
          <a:p>
            <a:pPr marL="0" indent="0">
              <a:buNone/>
            </a:pPr>
            <a:r>
              <a:rPr lang="en-PK" sz="1600" dirty="0">
                <a:ea typeface="Times New Roman" panose="02020603050405020304" pitchFamily="18" charset="0"/>
              </a:rPr>
              <a:t>			Uses evolutionary algorithms to </a:t>
            </a:r>
            <a:r>
              <a:rPr lang="en-PK" sz="1600" b="1" dirty="0">
                <a:solidFill>
                  <a:schemeClr val="tx2"/>
                </a:solidFill>
                <a:ea typeface="Times New Roman" panose="02020603050405020304" pitchFamily="18" charset="0"/>
              </a:rPr>
              <a:t>detect vulnerabilities </a:t>
            </a:r>
            <a:r>
              <a:rPr lang="en-PK" sz="1600" dirty="0">
                <a:ea typeface="Times New Roman" panose="02020603050405020304" pitchFamily="18" charset="0"/>
              </a:rPr>
              <a:t>in software or 				computer systems. </a:t>
            </a:r>
          </a:p>
          <a:p>
            <a:pPr marL="0" indent="0">
              <a:buNone/>
            </a:pPr>
            <a:r>
              <a:rPr lang="en-PK" sz="1600" dirty="0">
                <a:ea typeface="Times New Roman" panose="02020603050405020304" pitchFamily="18" charset="0"/>
              </a:rPr>
              <a:t>			It employs techniques to </a:t>
            </a:r>
            <a:r>
              <a:rPr lang="en-PK" sz="1600" b="1" dirty="0">
                <a:solidFill>
                  <a:schemeClr val="tx2"/>
                </a:solidFill>
                <a:ea typeface="Times New Roman" panose="02020603050405020304" pitchFamily="18" charset="0"/>
              </a:rPr>
              <a:t>identify potential security weaknesses</a:t>
            </a:r>
            <a:r>
              <a:rPr lang="en-PK" sz="1600" dirty="0">
                <a:ea typeface="Times New Roman" panose="02020603050405020304" pitchFamily="18" charset="0"/>
              </a:rPr>
              <a:t>.</a:t>
            </a:r>
          </a:p>
          <a:p>
            <a:pPr marL="0" indent="0">
              <a:buNone/>
            </a:pPr>
            <a:endParaRPr lang="en-PK" sz="1600" dirty="0">
              <a:ea typeface="Times New Roman" panose="02020603050405020304" pitchFamily="18" charset="0"/>
            </a:endParaRPr>
          </a:p>
          <a:p>
            <a:pPr marL="0" indent="0">
              <a:buNone/>
            </a:pPr>
            <a:r>
              <a:rPr lang="en-PK" sz="1600" dirty="0">
                <a:ea typeface="Times New Roman" panose="02020603050405020304" pitchFamily="18" charset="0"/>
              </a:rPr>
              <a:t>11. Software Testbed for Cyber Secured Smart Logistics Framework</a:t>
            </a:r>
            <a:r>
              <a:rPr lang="en-PK" sz="1600" dirty="0"/>
              <a:t> –</a:t>
            </a:r>
          </a:p>
          <a:p>
            <a:pPr marL="0" indent="0">
              <a:buNone/>
            </a:pPr>
            <a:r>
              <a:rPr lang="en-PK" sz="1600" dirty="0"/>
              <a:t>			D</a:t>
            </a:r>
            <a:r>
              <a:rPr lang="en-PK" sz="1600" dirty="0">
                <a:ea typeface="Times New Roman" panose="02020603050405020304" pitchFamily="18" charset="0"/>
              </a:rPr>
              <a:t>esigned for </a:t>
            </a:r>
            <a:r>
              <a:rPr lang="en-PK" sz="1600" b="1" dirty="0">
                <a:solidFill>
                  <a:schemeClr val="tx2"/>
                </a:solidFill>
                <a:ea typeface="Times New Roman" panose="02020603050405020304" pitchFamily="18" charset="0"/>
              </a:rPr>
              <a:t>testing and evaluating the security aspects </a:t>
            </a:r>
            <a:r>
              <a:rPr lang="en-PK" sz="1600" dirty="0">
                <a:ea typeface="Times New Roman" panose="02020603050405020304" pitchFamily="18" charset="0"/>
              </a:rPr>
              <a:t>of a smart 				logistics framework. </a:t>
            </a:r>
          </a:p>
          <a:p>
            <a:pPr marL="0" indent="0">
              <a:buNone/>
            </a:pPr>
            <a:endParaRPr lang="en-PK" sz="1600" dirty="0">
              <a:ea typeface="Times New Roman" panose="02020603050405020304" pitchFamily="18" charset="0"/>
            </a:endParaRPr>
          </a:p>
          <a:p>
            <a:pPr marL="0" indent="0">
              <a:buNone/>
            </a:pPr>
            <a:r>
              <a:rPr lang="en-PK" sz="1600" dirty="0">
                <a:ea typeface="Times New Roman" panose="02020603050405020304" pitchFamily="18" charset="0"/>
              </a:rPr>
              <a:t>12. Smart Container</a:t>
            </a:r>
            <a:r>
              <a:rPr lang="en-PK" sz="1600" dirty="0"/>
              <a:t> – </a:t>
            </a:r>
          </a:p>
          <a:p>
            <a:pPr marL="0" indent="0">
              <a:buNone/>
            </a:pPr>
            <a:r>
              <a:rPr lang="en-PK" sz="1600" dirty="0">
                <a:ea typeface="Times New Roman" panose="02020603050405020304" pitchFamily="18" charset="0"/>
              </a:rPr>
              <a:t>			a digitally enhanced shipping container equipped with sensors, 					tracking devices, and communication technologies. </a:t>
            </a:r>
          </a:p>
          <a:p>
            <a:pPr marL="0" indent="0">
              <a:buNone/>
            </a:pPr>
            <a:r>
              <a:rPr lang="en-PK" sz="1600" dirty="0">
                <a:ea typeface="Times New Roman" panose="02020603050405020304" pitchFamily="18" charset="0"/>
              </a:rPr>
              <a:t>			It enables </a:t>
            </a:r>
            <a:r>
              <a:rPr lang="en-PK" sz="1600" b="1" dirty="0">
                <a:solidFill>
                  <a:schemeClr val="tx2"/>
                </a:solidFill>
                <a:ea typeface="Times New Roman" panose="02020603050405020304" pitchFamily="18" charset="0"/>
              </a:rPr>
              <a:t>real-time monitoring </a:t>
            </a:r>
            <a:r>
              <a:rPr lang="en-PK" sz="1600" dirty="0">
                <a:ea typeface="Times New Roman" panose="02020603050405020304" pitchFamily="18" charset="0"/>
              </a:rPr>
              <a:t>of container location, temperature, 				humidity, and other factors to </a:t>
            </a:r>
            <a:r>
              <a:rPr lang="en-PK" sz="1600" b="1" dirty="0">
                <a:solidFill>
                  <a:schemeClr val="tx2"/>
                </a:solidFill>
                <a:ea typeface="Times New Roman" panose="02020603050405020304" pitchFamily="18" charset="0"/>
              </a:rPr>
              <a:t>ensure secure and efficient </a:t>
            </a:r>
            <a:r>
              <a:rPr lang="en-PK" sz="1600" dirty="0">
                <a:ea typeface="Times New Roman" panose="02020603050405020304" pitchFamily="18" charset="0"/>
              </a:rPr>
              <a:t>					transportation of goods.</a:t>
            </a:r>
          </a:p>
          <a:p>
            <a:pPr marL="0" indent="0">
              <a:buNone/>
            </a:pPr>
            <a:endParaRPr lang="en-PK" sz="1600" dirty="0">
              <a:ea typeface="Times New Roman" panose="02020603050405020304" pitchFamily="18" charset="0"/>
            </a:endParaRPr>
          </a:p>
          <a:p>
            <a:pPr marL="0" indent="0">
              <a:buNone/>
            </a:pPr>
            <a:r>
              <a:rPr lang="en-PK" sz="1600" dirty="0">
                <a:ea typeface="Times New Roman" panose="02020603050405020304" pitchFamily="18" charset="0"/>
              </a:rPr>
              <a:t>13. Supply Chain Management Application</a:t>
            </a:r>
            <a:r>
              <a:rPr lang="en-PK" sz="1600" dirty="0"/>
              <a:t> –</a:t>
            </a:r>
          </a:p>
          <a:p>
            <a:pPr marL="0" indent="0">
              <a:buNone/>
            </a:pPr>
            <a:r>
              <a:rPr lang="en-PK" sz="1600" dirty="0"/>
              <a:t>			 A</a:t>
            </a:r>
            <a:r>
              <a:rPr lang="en-PK" sz="1600" dirty="0">
                <a:ea typeface="Times New Roman" panose="02020603050405020304" pitchFamily="18" charset="0"/>
              </a:rPr>
              <a:t> software tool used to </a:t>
            </a:r>
            <a:r>
              <a:rPr lang="en-PK" sz="1600" b="1" dirty="0">
                <a:solidFill>
                  <a:schemeClr val="tx2"/>
                </a:solidFill>
                <a:ea typeface="Times New Roman" panose="02020603050405020304" pitchFamily="18" charset="0"/>
              </a:rPr>
              <a:t>manage and optimize the flow</a:t>
            </a:r>
            <a:r>
              <a:rPr lang="en-PK" sz="1600" dirty="0">
                <a:ea typeface="Times New Roman" panose="02020603050405020304" pitchFamily="18" charset="0"/>
              </a:rPr>
              <a:t> of goods, 					information, and resources across a supply chain.</a:t>
            </a:r>
          </a:p>
          <a:p>
            <a:pPr marL="0" indent="0">
              <a:buNone/>
            </a:pPr>
            <a:endParaRPr lang="en-PK" sz="1600" dirty="0"/>
          </a:p>
          <a:p>
            <a:endParaRPr lang="en-PK" dirty="0"/>
          </a:p>
        </p:txBody>
      </p:sp>
      <p:sp>
        <p:nvSpPr>
          <p:cNvPr id="7" name="Slide Number Placeholder 6">
            <a:extLst>
              <a:ext uri="{FF2B5EF4-FFF2-40B4-BE49-F238E27FC236}">
                <a16:creationId xmlns:a16="http://schemas.microsoft.com/office/drawing/2014/main" id="{2B35F9C2-45FB-41E9-1D7D-96C839923388}"/>
              </a:ext>
            </a:extLst>
          </p:cNvPr>
          <p:cNvSpPr>
            <a:spLocks noGrp="1"/>
          </p:cNvSpPr>
          <p:nvPr>
            <p:ph type="sldNum" sz="quarter" idx="12"/>
          </p:nvPr>
        </p:nvSpPr>
        <p:spPr/>
        <p:txBody>
          <a:bodyPr/>
          <a:lstStyle/>
          <a:p>
            <a:fld id="{A07E6FB1-C707-874A-9646-C5EA29019CEA}" type="slidenum">
              <a:rPr lang="en-US" smtClean="0"/>
              <a:t>21</a:t>
            </a:fld>
            <a:endParaRPr lang="en-US"/>
          </a:p>
        </p:txBody>
      </p:sp>
    </p:spTree>
    <p:extLst>
      <p:ext uri="{BB962C8B-B14F-4D97-AF65-F5344CB8AC3E}">
        <p14:creationId xmlns:p14="http://schemas.microsoft.com/office/powerpoint/2010/main" val="1516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51DF0A-A0D6-4C60-CD9A-193B2A0CF817}"/>
              </a:ext>
            </a:extLst>
          </p:cNvPr>
          <p:cNvSpPr>
            <a:spLocks noGrp="1"/>
          </p:cNvSpPr>
          <p:nvPr>
            <p:ph idx="1"/>
          </p:nvPr>
        </p:nvSpPr>
        <p:spPr>
          <a:xfrm>
            <a:off x="1981200" y="480060"/>
            <a:ext cx="9128078" cy="5876290"/>
          </a:xfrm>
        </p:spPr>
        <p:txBody>
          <a:bodyPr>
            <a:normAutofit/>
          </a:bodyPr>
          <a:lstStyle/>
          <a:p>
            <a:pPr marL="0" indent="0">
              <a:buNone/>
            </a:pPr>
            <a:endParaRPr lang="en-PK" sz="1600" dirty="0">
              <a:ea typeface="Times New Roman" panose="02020603050405020304" pitchFamily="18" charset="0"/>
            </a:endParaRPr>
          </a:p>
          <a:p>
            <a:pPr marL="0" indent="0">
              <a:buNone/>
            </a:pPr>
            <a:r>
              <a:rPr lang="en-PK" sz="1600" dirty="0">
                <a:ea typeface="Times New Roman" panose="02020603050405020304" pitchFamily="18" charset="0"/>
              </a:rPr>
              <a:t>14. Pseudonym-based Anonymous Chat Application (Chapp) – </a:t>
            </a:r>
          </a:p>
          <a:p>
            <a:pPr marL="0" indent="0">
              <a:buNone/>
            </a:pPr>
            <a:r>
              <a:rPr lang="en-PK" sz="1600" dirty="0">
                <a:ea typeface="Times New Roman" panose="02020603050405020304" pitchFamily="18" charset="0"/>
              </a:rPr>
              <a:t>			</a:t>
            </a:r>
            <a:r>
              <a:rPr lang="en-PK" sz="1600" b="1" dirty="0">
                <a:solidFill>
                  <a:schemeClr val="tx2"/>
                </a:solidFill>
                <a:ea typeface="Times New Roman" panose="02020603050405020304" pitchFamily="18" charset="0"/>
              </a:rPr>
              <a:t>Provides anonymous communication t</a:t>
            </a:r>
            <a:r>
              <a:rPr lang="en-PK" sz="1600" dirty="0">
                <a:ea typeface="Times New Roman" panose="02020603050405020304" pitchFamily="18" charset="0"/>
              </a:rPr>
              <a:t>hrough the use of pseudonyms. </a:t>
            </a:r>
          </a:p>
          <a:p>
            <a:pPr marL="0" indent="0">
              <a:buNone/>
            </a:pPr>
            <a:r>
              <a:rPr lang="en-PK" sz="1600" dirty="0">
                <a:ea typeface="Times New Roman" panose="02020603050405020304" pitchFamily="18" charset="0"/>
              </a:rPr>
              <a:t>			It allows users to engage in chat conversations without revealing their 			real identities, providing a level of privacy and anonymity.</a:t>
            </a:r>
          </a:p>
          <a:p>
            <a:pPr marL="0" indent="0">
              <a:buNone/>
            </a:pPr>
            <a:endParaRPr lang="en-PK" sz="1600" dirty="0">
              <a:ea typeface="Times New Roman" panose="02020603050405020304" pitchFamily="18" charset="0"/>
            </a:endParaRPr>
          </a:p>
          <a:p>
            <a:pPr marL="0" indent="0">
              <a:buNone/>
            </a:pPr>
            <a:r>
              <a:rPr lang="en-PK" sz="1600" dirty="0">
                <a:ea typeface="Times New Roman" panose="02020603050405020304" pitchFamily="18" charset="0"/>
              </a:rPr>
              <a:t>15. Operating System Compliance Toolkit</a:t>
            </a:r>
            <a:r>
              <a:rPr lang="en-PK" sz="1600" dirty="0"/>
              <a:t> –</a:t>
            </a:r>
          </a:p>
          <a:p>
            <a:pPr marL="0" indent="0">
              <a:buNone/>
            </a:pPr>
            <a:r>
              <a:rPr lang="en-PK" sz="1600" dirty="0"/>
              <a:t>			 A</a:t>
            </a:r>
            <a:r>
              <a:rPr lang="en-PK" sz="1600" dirty="0">
                <a:ea typeface="Times New Roman" panose="02020603050405020304" pitchFamily="18" charset="0"/>
              </a:rPr>
              <a:t>ssist organizations in ensuring their computer systems and networks 			comply with </a:t>
            </a:r>
            <a:r>
              <a:rPr lang="en-PK" sz="1600" b="1" dirty="0">
                <a:solidFill>
                  <a:schemeClr val="tx2"/>
                </a:solidFill>
                <a:ea typeface="Times New Roman" panose="02020603050405020304" pitchFamily="18" charset="0"/>
              </a:rPr>
              <a:t>specific security and regulatory </a:t>
            </a:r>
            <a:r>
              <a:rPr lang="en-PK" sz="1600" dirty="0">
                <a:ea typeface="Times New Roman" panose="02020603050405020304" pitchFamily="18" charset="0"/>
              </a:rPr>
              <a:t>standards. </a:t>
            </a:r>
          </a:p>
          <a:p>
            <a:pPr marL="0" indent="0">
              <a:buNone/>
            </a:pPr>
            <a:endParaRPr lang="en-PK" sz="1600" dirty="0"/>
          </a:p>
          <a:p>
            <a:pPr marL="0" indent="0">
              <a:buNone/>
            </a:pPr>
            <a:r>
              <a:rPr lang="en-PK" sz="1600" dirty="0">
                <a:ea typeface="Times New Roman" panose="02020603050405020304" pitchFamily="18" charset="0"/>
              </a:rPr>
              <a:t>16. Web Security Assessment Toolkit</a:t>
            </a:r>
            <a:r>
              <a:rPr lang="en-PK" sz="1600" dirty="0"/>
              <a:t> – </a:t>
            </a:r>
          </a:p>
          <a:p>
            <a:pPr marL="0" indent="0">
              <a:buNone/>
            </a:pPr>
            <a:r>
              <a:rPr lang="en-PK" sz="1600" dirty="0">
                <a:ea typeface="Times New Roman" panose="02020603050405020304" pitchFamily="18" charset="0"/>
              </a:rPr>
              <a:t>			Used for </a:t>
            </a:r>
            <a:r>
              <a:rPr lang="en-PK" sz="1600" b="1" dirty="0">
                <a:solidFill>
                  <a:schemeClr val="tx2"/>
                </a:solidFill>
                <a:ea typeface="Times New Roman" panose="02020603050405020304" pitchFamily="18" charset="0"/>
              </a:rPr>
              <a:t>evaluating the security of web </a:t>
            </a:r>
            <a:r>
              <a:rPr lang="en-PK" sz="1600" dirty="0">
                <a:ea typeface="Times New Roman" panose="02020603050405020304" pitchFamily="18" charset="0"/>
              </a:rPr>
              <a:t>applications and websites.</a:t>
            </a:r>
          </a:p>
          <a:p>
            <a:pPr marL="0" indent="0">
              <a:buNone/>
            </a:pPr>
            <a:endParaRPr lang="en-PK" sz="1600" dirty="0"/>
          </a:p>
          <a:p>
            <a:pPr marL="0" indent="0">
              <a:buNone/>
            </a:pPr>
            <a:r>
              <a:rPr lang="en-PK" sz="1600" dirty="0">
                <a:ea typeface="Times New Roman" panose="02020603050405020304" pitchFamily="18" charset="0"/>
              </a:rPr>
              <a:t>17. Firmware Extraction Analysis and Security Assessment Toolkit</a:t>
            </a:r>
            <a:r>
              <a:rPr lang="en-PK" sz="1600" dirty="0"/>
              <a:t> – </a:t>
            </a:r>
          </a:p>
          <a:p>
            <a:pPr marL="0" indent="0">
              <a:buNone/>
            </a:pPr>
            <a:r>
              <a:rPr lang="en-PK" sz="1600" dirty="0">
                <a:ea typeface="Times New Roman" panose="02020603050405020304" pitchFamily="18" charset="0"/>
              </a:rPr>
              <a:t>			Designed to extract firmware from embedded devices, such as routers or 			IoT devices, and analyze it for security vulnerabilities. </a:t>
            </a:r>
          </a:p>
          <a:p>
            <a:pPr marL="0" indent="0">
              <a:buNone/>
            </a:pPr>
            <a:r>
              <a:rPr lang="en-PK" sz="1600" dirty="0">
                <a:ea typeface="Times New Roman" panose="02020603050405020304" pitchFamily="18" charset="0"/>
              </a:rPr>
              <a:t>			It helps in </a:t>
            </a:r>
            <a:r>
              <a:rPr lang="en-PK" sz="1600" b="1" dirty="0">
                <a:solidFill>
                  <a:schemeClr val="tx2"/>
                </a:solidFill>
                <a:ea typeface="Times New Roman" panose="02020603050405020304" pitchFamily="18" charset="0"/>
              </a:rPr>
              <a:t>assessing the security of firmware </a:t>
            </a:r>
            <a:r>
              <a:rPr lang="en-PK" sz="1600" dirty="0"/>
              <a:t>and </a:t>
            </a:r>
            <a:r>
              <a:rPr lang="en-PK" sz="1600" b="1" dirty="0">
                <a:solidFill>
                  <a:schemeClr val="tx2"/>
                </a:solidFill>
                <a:ea typeface="Times New Roman" panose="02020603050405020304" pitchFamily="18" charset="0"/>
              </a:rPr>
              <a:t>identifying potential 			weaknesses </a:t>
            </a:r>
            <a:r>
              <a:rPr lang="en-PK" sz="1600" dirty="0">
                <a:ea typeface="Times New Roman" panose="02020603050405020304" pitchFamily="18" charset="0"/>
              </a:rPr>
              <a:t>or backdoors</a:t>
            </a:r>
            <a:r>
              <a:rPr lang="en-GB" sz="1600" dirty="0">
                <a:ea typeface="Times New Roman" panose="02020603050405020304" pitchFamily="18" charset="0"/>
              </a:rPr>
              <a:t>. </a:t>
            </a:r>
            <a:endParaRPr lang="en-PK" sz="1600" dirty="0">
              <a:ea typeface="Times New Roman" panose="02020603050405020304" pitchFamily="18" charset="0"/>
            </a:endParaRPr>
          </a:p>
          <a:p>
            <a:pPr marL="0" indent="0">
              <a:buNone/>
            </a:pPr>
            <a:endParaRPr lang="en-PK" sz="1600" dirty="0"/>
          </a:p>
          <a:p>
            <a:endParaRPr lang="en-PK" dirty="0"/>
          </a:p>
        </p:txBody>
      </p:sp>
      <p:sp>
        <p:nvSpPr>
          <p:cNvPr id="4" name="Slide Number Placeholder 3">
            <a:extLst>
              <a:ext uri="{FF2B5EF4-FFF2-40B4-BE49-F238E27FC236}">
                <a16:creationId xmlns:a16="http://schemas.microsoft.com/office/drawing/2014/main" id="{9A33B1EA-1B80-CD3F-A9D7-7DD6AD95BBA2}"/>
              </a:ext>
            </a:extLst>
          </p:cNvPr>
          <p:cNvSpPr>
            <a:spLocks noGrp="1"/>
          </p:cNvSpPr>
          <p:nvPr>
            <p:ph type="sldNum" sz="quarter" idx="12"/>
          </p:nvPr>
        </p:nvSpPr>
        <p:spPr/>
        <p:txBody>
          <a:bodyPr/>
          <a:lstStyle/>
          <a:p>
            <a:fld id="{A07E6FB1-C707-874A-9646-C5EA29019CEA}" type="slidenum">
              <a:rPr lang="en-US" smtClean="0"/>
              <a:t>22</a:t>
            </a:fld>
            <a:endParaRPr lang="en-US" dirty="0"/>
          </a:p>
        </p:txBody>
      </p:sp>
    </p:spTree>
    <p:extLst>
      <p:ext uri="{BB962C8B-B14F-4D97-AF65-F5344CB8AC3E}">
        <p14:creationId xmlns:p14="http://schemas.microsoft.com/office/powerpoint/2010/main" val="2133949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7013-97FF-FB75-2DF3-B5E7C80DD3D0}"/>
              </a:ext>
            </a:extLst>
          </p:cNvPr>
          <p:cNvSpPr>
            <a:spLocks noGrp="1"/>
          </p:cNvSpPr>
          <p:nvPr>
            <p:ph type="title"/>
          </p:nvPr>
        </p:nvSpPr>
        <p:spPr>
          <a:xfrm>
            <a:off x="3805239" y="2273339"/>
            <a:ext cx="7426903" cy="1143000"/>
          </a:xfrm>
        </p:spPr>
        <p:txBody>
          <a:bodyPr/>
          <a:lstStyle/>
          <a:p>
            <a:r>
              <a:rPr lang="en-PK" dirty="0"/>
              <a:t>III- Methadology</a:t>
            </a:r>
          </a:p>
        </p:txBody>
      </p:sp>
      <p:sp>
        <p:nvSpPr>
          <p:cNvPr id="7" name="Slide Number Placeholder 6">
            <a:extLst>
              <a:ext uri="{FF2B5EF4-FFF2-40B4-BE49-F238E27FC236}">
                <a16:creationId xmlns:a16="http://schemas.microsoft.com/office/drawing/2014/main" id="{614CE6E4-CAB9-914F-6C12-EAD0577854CB}"/>
              </a:ext>
            </a:extLst>
          </p:cNvPr>
          <p:cNvSpPr>
            <a:spLocks noGrp="1"/>
          </p:cNvSpPr>
          <p:nvPr>
            <p:ph type="sldNum" sz="quarter" idx="12"/>
          </p:nvPr>
        </p:nvSpPr>
        <p:spPr/>
        <p:txBody>
          <a:bodyPr/>
          <a:lstStyle/>
          <a:p>
            <a:fld id="{A07E6FB1-C707-874A-9646-C5EA29019CEA}" type="slidenum">
              <a:rPr lang="en-US" smtClean="0"/>
              <a:t>23</a:t>
            </a:fld>
            <a:endParaRPr lang="en-US"/>
          </a:p>
        </p:txBody>
      </p:sp>
    </p:spTree>
    <p:extLst>
      <p:ext uri="{BB962C8B-B14F-4D97-AF65-F5344CB8AC3E}">
        <p14:creationId xmlns:p14="http://schemas.microsoft.com/office/powerpoint/2010/main" val="1230900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48C44-2124-B32D-8B69-633EB8130D13}"/>
              </a:ext>
            </a:extLst>
          </p:cNvPr>
          <p:cNvSpPr>
            <a:spLocks noGrp="1"/>
          </p:cNvSpPr>
          <p:nvPr>
            <p:ph type="title"/>
          </p:nvPr>
        </p:nvSpPr>
        <p:spPr>
          <a:xfrm>
            <a:off x="1767840" y="395606"/>
            <a:ext cx="10515600" cy="1040342"/>
          </a:xfrm>
        </p:spPr>
        <p:txBody>
          <a:bodyPr/>
          <a:lstStyle/>
          <a:p>
            <a:r>
              <a:rPr lang="en-PK" dirty="0"/>
              <a:t>Methadology</a:t>
            </a:r>
          </a:p>
        </p:txBody>
      </p:sp>
      <p:sp>
        <p:nvSpPr>
          <p:cNvPr id="3" name="Content Placeholder 2">
            <a:extLst>
              <a:ext uri="{FF2B5EF4-FFF2-40B4-BE49-F238E27FC236}">
                <a16:creationId xmlns:a16="http://schemas.microsoft.com/office/drawing/2014/main" id="{32ED200B-AF3D-1900-580A-0ECCA5EB6D74}"/>
              </a:ext>
            </a:extLst>
          </p:cNvPr>
          <p:cNvSpPr>
            <a:spLocks noGrp="1"/>
          </p:cNvSpPr>
          <p:nvPr>
            <p:ph idx="1"/>
          </p:nvPr>
        </p:nvSpPr>
        <p:spPr>
          <a:xfrm>
            <a:off x="1099457" y="1690898"/>
            <a:ext cx="10515600" cy="4771496"/>
          </a:xfrm>
        </p:spPr>
        <p:txBody>
          <a:bodyPr>
            <a:normAutofit/>
          </a:bodyPr>
          <a:lstStyle/>
          <a:p>
            <a:r>
              <a:rPr lang="en-US" sz="2000" dirty="0">
                <a:effectLst/>
                <a:ea typeface="Times New Roman" panose="02020603050405020304" pitchFamily="18" charset="0"/>
              </a:rPr>
              <a:t>This study applies Grounded Theory approach to explore the determinants of cybercrimes within the Peshawar Zone. </a:t>
            </a:r>
          </a:p>
          <a:p>
            <a:r>
              <a:rPr lang="en-US" sz="2000" dirty="0">
                <a:effectLst/>
                <a:ea typeface="Times New Roman" panose="02020603050405020304" pitchFamily="18" charset="0"/>
              </a:rPr>
              <a:t>This approach is particularly effective for examining complex issues like cybercrime because it allows researchers to construct theories directly from observed data rather than testing pre-existing hypotheses</a:t>
            </a:r>
            <a:r>
              <a:rPr lang="en-PK" sz="2000" dirty="0">
                <a:ea typeface="Times New Roman" panose="02020603050405020304" pitchFamily="18" charset="0"/>
              </a:rPr>
              <a:t>.</a:t>
            </a:r>
          </a:p>
          <a:p>
            <a:r>
              <a:rPr lang="en-US" sz="2000" dirty="0">
                <a:effectLst/>
                <a:ea typeface="Times New Roman" panose="02020603050405020304" pitchFamily="18" charset="0"/>
              </a:rPr>
              <a:t>In this study, the focus is on analyzing 282 First Information Reports (FIRs) of cybercrimes reported in the Peshawar Zone in year 2020, 2021 &amp; 2022. </a:t>
            </a:r>
            <a:endParaRPr lang="en-PK" sz="2000" dirty="0">
              <a:effectLst/>
              <a:ea typeface="Times New Roman" panose="02020603050405020304" pitchFamily="18" charset="0"/>
            </a:endParaRPr>
          </a:p>
          <a:p>
            <a:r>
              <a:rPr lang="en-US" sz="2000" dirty="0">
                <a:effectLst/>
                <a:ea typeface="Times New Roman" panose="02020603050405020304" pitchFamily="18" charset="0"/>
              </a:rPr>
              <a:t>Grounded Theory involves continuously comparing data to develop more abstract concepts</a:t>
            </a:r>
            <a:r>
              <a:rPr lang="en-PK" sz="2000" dirty="0">
                <a:effectLst/>
              </a:rPr>
              <a:t> </a:t>
            </a:r>
            <a:r>
              <a:rPr lang="en-PK" sz="2000" dirty="0"/>
              <a:t>(Glasser, 2010).</a:t>
            </a:r>
          </a:p>
          <a:p>
            <a:r>
              <a:rPr lang="en-GB" sz="2000" dirty="0"/>
              <a:t>Through constant comparative analysis, recurring themes were identified, leading to a deeper understanding of local cybercrime dynamics.</a:t>
            </a:r>
            <a:endParaRPr lang="en-PK" sz="1800" dirty="0"/>
          </a:p>
          <a:p>
            <a:endParaRPr lang="en-PK" dirty="0"/>
          </a:p>
        </p:txBody>
      </p:sp>
    </p:spTree>
    <p:extLst>
      <p:ext uri="{BB962C8B-B14F-4D97-AF65-F5344CB8AC3E}">
        <p14:creationId xmlns:p14="http://schemas.microsoft.com/office/powerpoint/2010/main" val="369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F0AB8-074C-C827-999A-7D7D48B39837}"/>
              </a:ext>
            </a:extLst>
          </p:cNvPr>
          <p:cNvSpPr>
            <a:spLocks noGrp="1"/>
          </p:cNvSpPr>
          <p:nvPr>
            <p:ph type="title"/>
          </p:nvPr>
        </p:nvSpPr>
        <p:spPr>
          <a:xfrm>
            <a:off x="2209800" y="299811"/>
            <a:ext cx="7090954" cy="1325563"/>
          </a:xfrm>
        </p:spPr>
        <p:txBody>
          <a:bodyPr/>
          <a:lstStyle/>
          <a:p>
            <a:r>
              <a:rPr lang="en-PK" dirty="0"/>
              <a:t>Methadology</a:t>
            </a:r>
          </a:p>
        </p:txBody>
      </p:sp>
      <p:sp>
        <p:nvSpPr>
          <p:cNvPr id="3" name="Content Placeholder 2">
            <a:extLst>
              <a:ext uri="{FF2B5EF4-FFF2-40B4-BE49-F238E27FC236}">
                <a16:creationId xmlns:a16="http://schemas.microsoft.com/office/drawing/2014/main" id="{E6D7DB7A-EE9C-7A54-7860-50057ECFD2EB}"/>
              </a:ext>
            </a:extLst>
          </p:cNvPr>
          <p:cNvSpPr>
            <a:spLocks noGrp="1"/>
          </p:cNvSpPr>
          <p:nvPr>
            <p:ph idx="1"/>
          </p:nvPr>
        </p:nvSpPr>
        <p:spPr/>
        <p:txBody>
          <a:bodyPr/>
          <a:lstStyle/>
          <a:p>
            <a:pPr indent="182880" algn="just">
              <a:lnSpc>
                <a:spcPct val="95000"/>
              </a:lnSpc>
              <a:spcAft>
                <a:spcPts val="600"/>
              </a:spcAft>
              <a:tabLst>
                <a:tab pos="182880" algn="l"/>
              </a:tabLst>
            </a:pPr>
            <a:r>
              <a:rPr lang="x-none" sz="1800" spc="-5">
                <a:effectLst/>
                <a:latin typeface="Times New Roman" panose="02020603050405020304" pitchFamily="18" charset="0"/>
                <a:ea typeface="Times New Roman" panose="02020603050405020304" pitchFamily="18" charset="0"/>
              </a:rPr>
              <a:t>The analysis followed the principles of Grounded Theory, utilizing open, axial, and selective coding to derive insights from raw data.</a:t>
            </a:r>
            <a:endParaRPr lang="en-PK" sz="1800" spc="-5" dirty="0">
              <a:latin typeface="Times New Roman" panose="02020603050405020304" pitchFamily="18" charset="0"/>
              <a:ea typeface="Times New Roman" panose="02020603050405020304" pitchFamily="18" charset="0"/>
            </a:endParaRPr>
          </a:p>
          <a:p>
            <a:pPr indent="0" algn="just">
              <a:lnSpc>
                <a:spcPct val="95000"/>
              </a:lnSpc>
              <a:spcAft>
                <a:spcPts val="600"/>
              </a:spcAft>
              <a:buNone/>
              <a:tabLst>
                <a:tab pos="182880" algn="l"/>
              </a:tabLst>
            </a:pPr>
            <a:r>
              <a:rPr lang="en-GB" sz="1800" b="1" i="1" spc="-5" dirty="0">
                <a:effectLst/>
                <a:latin typeface="Times New Roman" panose="02020603050405020304" pitchFamily="18" charset="0"/>
                <a:ea typeface="Times New Roman" panose="02020603050405020304" pitchFamily="18" charset="0"/>
              </a:rPr>
              <a:t>A. </a:t>
            </a:r>
            <a:r>
              <a:rPr lang="x-none" sz="1800" b="1" i="1" spc="-5">
                <a:effectLst/>
                <a:latin typeface="Times New Roman" panose="02020603050405020304" pitchFamily="18" charset="0"/>
                <a:ea typeface="Times New Roman" panose="02020603050405020304" pitchFamily="18" charset="0"/>
              </a:rPr>
              <a:t>Open Coding (First Phase)</a:t>
            </a:r>
            <a:endParaRPr lang="en-PK" sz="1800" b="1" spc="-5" dirty="0">
              <a:effectLst/>
              <a:latin typeface="Times New Roman" panose="02020603050405020304" pitchFamily="18" charset="0"/>
              <a:ea typeface="Times New Roman" panose="02020603050405020304" pitchFamily="18" charset="0"/>
            </a:endParaRPr>
          </a:p>
          <a:p>
            <a:pPr marL="711200" lvl="0" indent="-414338" algn="just">
              <a:lnSpc>
                <a:spcPct val="95000"/>
              </a:lnSpc>
              <a:spcAft>
                <a:spcPts val="600"/>
              </a:spcAft>
              <a:buSzPts val="1000"/>
              <a:buFont typeface="Symbol" pitchFamily="2" charset="2"/>
              <a:buChar char=""/>
              <a:tabLst>
                <a:tab pos="182563" algn="l"/>
                <a:tab pos="457200" algn="l"/>
              </a:tabLst>
            </a:pPr>
            <a:r>
              <a:rPr lang="x-none" sz="1800" spc="-5">
                <a:effectLst/>
                <a:latin typeface="Times New Roman" panose="02020603050405020304" pitchFamily="18" charset="0"/>
                <a:ea typeface="Times New Roman" panose="02020603050405020304" pitchFamily="18" charset="0"/>
              </a:rPr>
              <a:t>Data was examined line-by-line, identifying key phrases, incidents, and factors in each FIR.</a:t>
            </a:r>
            <a:endParaRPr lang="en-PK" sz="1800" spc="-5" dirty="0">
              <a:effectLst/>
              <a:latin typeface="Times New Roman" panose="02020603050405020304" pitchFamily="18" charset="0"/>
              <a:ea typeface="Times New Roman" panose="02020603050405020304" pitchFamily="18" charset="0"/>
            </a:endParaRPr>
          </a:p>
          <a:p>
            <a:pPr marL="711200" lvl="0" indent="-414338" algn="just">
              <a:lnSpc>
                <a:spcPct val="95000"/>
              </a:lnSpc>
              <a:spcAft>
                <a:spcPts val="600"/>
              </a:spcAft>
              <a:buSzPts val="1000"/>
              <a:buFont typeface="Symbol" pitchFamily="2" charset="2"/>
              <a:buChar char=""/>
              <a:tabLst>
                <a:tab pos="182563" algn="l"/>
                <a:tab pos="457200" algn="l"/>
              </a:tabLst>
            </a:pPr>
            <a:r>
              <a:rPr lang="x-none" sz="1800" spc="-5">
                <a:effectLst/>
                <a:latin typeface="Times New Roman" panose="02020603050405020304" pitchFamily="18" charset="0"/>
                <a:ea typeface="Times New Roman" panose="02020603050405020304" pitchFamily="18" charset="0"/>
              </a:rPr>
              <a:t>Initial codes were created to label concepts related to cybercrime motives, methods, and patterns without any predefined categories.</a:t>
            </a:r>
            <a:endParaRPr lang="en-PK" sz="1800" spc="-5" dirty="0">
              <a:effectLst/>
              <a:latin typeface="Times New Roman" panose="02020603050405020304" pitchFamily="18" charset="0"/>
              <a:ea typeface="Times New Roman" panose="02020603050405020304" pitchFamily="18" charset="0"/>
            </a:endParaRPr>
          </a:p>
          <a:p>
            <a:pPr marL="711200" lvl="0" indent="-414338" algn="just">
              <a:lnSpc>
                <a:spcPct val="95000"/>
              </a:lnSpc>
              <a:spcAft>
                <a:spcPts val="600"/>
              </a:spcAft>
              <a:buSzPts val="1000"/>
              <a:buFont typeface="Symbol" pitchFamily="2" charset="2"/>
              <a:buChar char=""/>
              <a:tabLst>
                <a:tab pos="182563" algn="l"/>
                <a:tab pos="457200" algn="l"/>
              </a:tabLst>
            </a:pPr>
            <a:r>
              <a:rPr lang="x-none" sz="1800" spc="-5">
                <a:effectLst/>
                <a:latin typeface="Times New Roman" panose="02020603050405020304" pitchFamily="18" charset="0"/>
                <a:ea typeface="Times New Roman" panose="02020603050405020304" pitchFamily="18" charset="0"/>
              </a:rPr>
              <a:t>The data was broken down into parts, allowing identification of recurring terms and initial concepts like attack methods, tools, platforms, and demographics of victims and accused individuals.</a:t>
            </a:r>
            <a:endParaRPr lang="en-PK" sz="1800" spc="-5" dirty="0">
              <a:effectLst/>
              <a:latin typeface="Times New Roman" panose="02020603050405020304" pitchFamily="18" charset="0"/>
              <a:ea typeface="Times New Roman" panose="02020603050405020304" pitchFamily="18" charset="0"/>
            </a:endParaRPr>
          </a:p>
          <a:p>
            <a:endParaRPr lang="en-PK" dirty="0"/>
          </a:p>
        </p:txBody>
      </p:sp>
    </p:spTree>
    <p:extLst>
      <p:ext uri="{BB962C8B-B14F-4D97-AF65-F5344CB8AC3E}">
        <p14:creationId xmlns:p14="http://schemas.microsoft.com/office/powerpoint/2010/main" val="1494880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888AED-2B73-AA54-473D-32A1A78008FC}"/>
              </a:ext>
            </a:extLst>
          </p:cNvPr>
          <p:cNvSpPr>
            <a:spLocks noGrp="1"/>
          </p:cNvSpPr>
          <p:nvPr>
            <p:ph idx="1"/>
          </p:nvPr>
        </p:nvSpPr>
        <p:spPr>
          <a:xfrm>
            <a:off x="1334588" y="1293224"/>
            <a:ext cx="10515600" cy="5055325"/>
          </a:xfrm>
        </p:spPr>
        <p:txBody>
          <a:bodyPr>
            <a:normAutofit fontScale="92500" lnSpcReduction="20000"/>
          </a:bodyPr>
          <a:lstStyle/>
          <a:p>
            <a:pPr indent="0" algn="just">
              <a:lnSpc>
                <a:spcPct val="95000"/>
              </a:lnSpc>
              <a:spcAft>
                <a:spcPts val="600"/>
              </a:spcAft>
              <a:buNone/>
              <a:tabLst>
                <a:tab pos="182880" algn="l"/>
              </a:tabLst>
            </a:pPr>
            <a:r>
              <a:rPr lang="en-GB" sz="1800" b="1" i="1" spc="-5" dirty="0">
                <a:effectLst/>
                <a:latin typeface="Times New Roman" panose="02020603050405020304" pitchFamily="18" charset="0"/>
                <a:ea typeface="Times New Roman" panose="02020603050405020304" pitchFamily="18" charset="0"/>
              </a:rPr>
              <a:t>B. </a:t>
            </a:r>
            <a:r>
              <a:rPr lang="x-none" sz="1800" b="1" i="1" spc="-5">
                <a:effectLst/>
                <a:latin typeface="Times New Roman" panose="02020603050405020304" pitchFamily="18" charset="0"/>
                <a:ea typeface="Times New Roman" panose="02020603050405020304" pitchFamily="18" charset="0"/>
              </a:rPr>
              <a:t>Axial Coding (Second Phase)</a:t>
            </a:r>
            <a:endParaRPr lang="en-PK" sz="1800" b="1"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Related codes were grouped into broader categories by identifying relationships between them.</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Central themes, such as motivations for cyber offenses, methods of cybercrime, and targeted demographics, were established.</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This step linked initial codes to create cohesive themes, offering a structured understanding of patterns and determinants in cybercrime.</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A deeper analysis of conditions, contexts, and consequences associated with each category was also conducted.</a:t>
            </a:r>
            <a:endParaRPr lang="en-PK" sz="1800" spc="-5" dirty="0">
              <a:effectLst/>
              <a:latin typeface="Times New Roman" panose="02020603050405020304" pitchFamily="18" charset="0"/>
              <a:ea typeface="Times New Roman" panose="02020603050405020304" pitchFamily="18" charset="0"/>
            </a:endParaRPr>
          </a:p>
          <a:p>
            <a:pPr indent="0" algn="just">
              <a:lnSpc>
                <a:spcPct val="95000"/>
              </a:lnSpc>
              <a:spcAft>
                <a:spcPts val="600"/>
              </a:spcAft>
              <a:buNone/>
              <a:tabLst>
                <a:tab pos="182880" algn="l"/>
                <a:tab pos="457200" algn="l"/>
              </a:tabLst>
            </a:pPr>
            <a:r>
              <a:rPr lang="en-GB" sz="1800" b="1" i="1" spc="-5" dirty="0">
                <a:effectLst/>
                <a:latin typeface="Times New Roman" panose="02020603050405020304" pitchFamily="18" charset="0"/>
                <a:ea typeface="Times New Roman" panose="02020603050405020304" pitchFamily="18" charset="0"/>
              </a:rPr>
              <a:t>C. </a:t>
            </a:r>
            <a:r>
              <a:rPr lang="x-none" sz="1800" b="1" i="1" spc="-5">
                <a:effectLst/>
                <a:latin typeface="Times New Roman" panose="02020603050405020304" pitchFamily="18" charset="0"/>
                <a:ea typeface="Times New Roman" panose="02020603050405020304" pitchFamily="18" charset="0"/>
              </a:rPr>
              <a:t>Selective Coding (Final Phase)</a:t>
            </a:r>
            <a:endParaRPr lang="en-PK" sz="1800" b="1"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The core category, encapsulating the main theme emerging from the FIRs, was identified.</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The central phenomenon related to determinants driving cybercrime in the Peshawar Zone was refined through this stage.</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Consistency of themes across FIRs was verified, refining the central category to align closely with the data.</a:t>
            </a:r>
            <a:endParaRPr lang="en-PK" sz="1800" spc="-5" dirty="0">
              <a:effectLst/>
              <a:latin typeface="Times New Roman" panose="02020603050405020304" pitchFamily="18" charset="0"/>
              <a:ea typeface="Times New Roman" panose="02020603050405020304" pitchFamily="18" charset="0"/>
            </a:endParaRPr>
          </a:p>
          <a:p>
            <a:pPr marL="342900" lvl="0" indent="-342900" algn="just">
              <a:lnSpc>
                <a:spcPct val="95000"/>
              </a:lnSpc>
              <a:spcAft>
                <a:spcPts val="600"/>
              </a:spcAft>
              <a:buSzPts val="1000"/>
              <a:buFont typeface="Symbol" pitchFamily="2" charset="2"/>
              <a:buChar char=""/>
              <a:tabLst>
                <a:tab pos="182880" algn="l"/>
                <a:tab pos="182880" algn="l"/>
                <a:tab pos="457200" algn="l"/>
              </a:tabLst>
            </a:pPr>
            <a:r>
              <a:rPr lang="x-none" sz="1800" spc="-5">
                <a:effectLst/>
                <a:latin typeface="Times New Roman" panose="02020603050405020304" pitchFamily="18" charset="0"/>
                <a:ea typeface="Times New Roman" panose="02020603050405020304" pitchFamily="18" charset="0"/>
              </a:rPr>
              <a:t>This stage helped develop a grounded framework contextualizing the specific social and technical factors influencing cybercrime in the region.</a:t>
            </a:r>
            <a:endParaRPr lang="en-PK" sz="1800" spc="-5" dirty="0">
              <a:effectLst/>
              <a:latin typeface="Times New Roman" panose="02020603050405020304" pitchFamily="18" charset="0"/>
              <a:ea typeface="Times New Roman" panose="02020603050405020304" pitchFamily="18" charset="0"/>
            </a:endParaRPr>
          </a:p>
          <a:p>
            <a:endParaRPr lang="en-PK" dirty="0"/>
          </a:p>
        </p:txBody>
      </p:sp>
    </p:spTree>
    <p:extLst>
      <p:ext uri="{BB962C8B-B14F-4D97-AF65-F5344CB8AC3E}">
        <p14:creationId xmlns:p14="http://schemas.microsoft.com/office/powerpoint/2010/main" val="203015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120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502" y="0"/>
            <a:ext cx="4864099" cy="6858000"/>
          </a:xfrm>
          <a:prstGeom prst="rect">
            <a:avLst/>
          </a:prstGeom>
        </p:spPr>
      </p:pic>
      <p:sp>
        <p:nvSpPr>
          <p:cNvPr id="6" name="Slide Number Placeholder 5">
            <a:extLst>
              <a:ext uri="{FF2B5EF4-FFF2-40B4-BE49-F238E27FC236}">
                <a16:creationId xmlns:a16="http://schemas.microsoft.com/office/drawing/2014/main" id="{7E81E006-2D6E-137A-30B7-C2B5334A176D}"/>
              </a:ext>
            </a:extLst>
          </p:cNvPr>
          <p:cNvSpPr>
            <a:spLocks noGrp="1"/>
          </p:cNvSpPr>
          <p:nvPr>
            <p:ph type="sldNum" sz="quarter" idx="12"/>
          </p:nvPr>
        </p:nvSpPr>
        <p:spPr/>
        <p:txBody>
          <a:bodyPr/>
          <a:lstStyle/>
          <a:p>
            <a:fld id="{A07E6FB1-C707-874A-9646-C5EA29019CEA}" type="slidenum">
              <a:rPr lang="en-US" smtClean="0"/>
              <a:t>27</a:t>
            </a:fld>
            <a:endParaRPr lang="en-US"/>
          </a:p>
        </p:txBody>
      </p:sp>
    </p:spTree>
    <p:extLst>
      <p:ext uri="{BB962C8B-B14F-4D97-AF65-F5344CB8AC3E}">
        <p14:creationId xmlns:p14="http://schemas.microsoft.com/office/powerpoint/2010/main" val="29992075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G_120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4400" y="0"/>
            <a:ext cx="4354900" cy="6858000"/>
          </a:xfrm>
          <a:prstGeom prst="rect">
            <a:avLst/>
          </a:prstGeom>
        </p:spPr>
      </p:pic>
      <p:sp>
        <p:nvSpPr>
          <p:cNvPr id="6" name="Slide Number Placeholder 5">
            <a:extLst>
              <a:ext uri="{FF2B5EF4-FFF2-40B4-BE49-F238E27FC236}">
                <a16:creationId xmlns:a16="http://schemas.microsoft.com/office/drawing/2014/main" id="{8A966F54-2833-9261-A8FD-9595F5912030}"/>
              </a:ext>
            </a:extLst>
          </p:cNvPr>
          <p:cNvSpPr>
            <a:spLocks noGrp="1"/>
          </p:cNvSpPr>
          <p:nvPr>
            <p:ph type="sldNum" sz="quarter" idx="12"/>
          </p:nvPr>
        </p:nvSpPr>
        <p:spPr/>
        <p:txBody>
          <a:bodyPr/>
          <a:lstStyle/>
          <a:p>
            <a:fld id="{A07E6FB1-C707-874A-9646-C5EA29019CEA}" type="slidenum">
              <a:rPr lang="en-US" smtClean="0"/>
              <a:t>28</a:t>
            </a:fld>
            <a:endParaRPr lang="en-US"/>
          </a:p>
        </p:txBody>
      </p:sp>
    </p:spTree>
    <p:extLst>
      <p:ext uri="{BB962C8B-B14F-4D97-AF65-F5344CB8AC3E}">
        <p14:creationId xmlns:p14="http://schemas.microsoft.com/office/powerpoint/2010/main" val="32833662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9889E-A365-A4D3-510F-D76FA4F77270}"/>
              </a:ext>
            </a:extLst>
          </p:cNvPr>
          <p:cNvSpPr>
            <a:spLocks noGrp="1"/>
          </p:cNvSpPr>
          <p:nvPr>
            <p:ph type="title"/>
          </p:nvPr>
        </p:nvSpPr>
        <p:spPr>
          <a:xfrm>
            <a:off x="1921413" y="136525"/>
            <a:ext cx="10515600" cy="1325563"/>
          </a:xfrm>
        </p:spPr>
        <p:txBody>
          <a:bodyPr/>
          <a:lstStyle/>
          <a:p>
            <a:r>
              <a:rPr lang="en-PK" dirty="0"/>
              <a:t>Excerts</a:t>
            </a:r>
          </a:p>
        </p:txBody>
      </p:sp>
      <p:sp>
        <p:nvSpPr>
          <p:cNvPr id="4" name="Slide Number Placeholder 3">
            <a:extLst>
              <a:ext uri="{FF2B5EF4-FFF2-40B4-BE49-F238E27FC236}">
                <a16:creationId xmlns:a16="http://schemas.microsoft.com/office/drawing/2014/main" id="{05C86709-1829-69FD-F072-2FF3F86C715F}"/>
              </a:ext>
            </a:extLst>
          </p:cNvPr>
          <p:cNvSpPr>
            <a:spLocks noGrp="1"/>
          </p:cNvSpPr>
          <p:nvPr>
            <p:ph type="sldNum" sz="quarter" idx="12"/>
          </p:nvPr>
        </p:nvSpPr>
        <p:spPr/>
        <p:txBody>
          <a:bodyPr/>
          <a:lstStyle/>
          <a:p>
            <a:fld id="{A07E6FB1-C707-874A-9646-C5EA29019CEA}" type="slidenum">
              <a:rPr lang="en-US" smtClean="0"/>
              <a:t>29</a:t>
            </a:fld>
            <a:endParaRPr lang="en-US"/>
          </a:p>
        </p:txBody>
      </p:sp>
      <p:pic>
        <p:nvPicPr>
          <p:cNvPr id="6" name="Picture 5">
            <a:extLst>
              <a:ext uri="{FF2B5EF4-FFF2-40B4-BE49-F238E27FC236}">
                <a16:creationId xmlns:a16="http://schemas.microsoft.com/office/drawing/2014/main" id="{2E104F4A-E404-DEF7-FB6F-0FBE8DFF0894}"/>
              </a:ext>
            </a:extLst>
          </p:cNvPr>
          <p:cNvPicPr>
            <a:picLocks noChangeAspect="1"/>
          </p:cNvPicPr>
          <p:nvPr/>
        </p:nvPicPr>
        <p:blipFill>
          <a:blip r:embed="rId2"/>
          <a:stretch>
            <a:fillRect/>
          </a:stretch>
        </p:blipFill>
        <p:spPr>
          <a:xfrm>
            <a:off x="1921413" y="1240618"/>
            <a:ext cx="8413596" cy="4703300"/>
          </a:xfrm>
          <a:prstGeom prst="rect">
            <a:avLst/>
          </a:prstGeom>
        </p:spPr>
      </p:pic>
    </p:spTree>
    <p:extLst>
      <p:ext uri="{BB962C8B-B14F-4D97-AF65-F5344CB8AC3E}">
        <p14:creationId xmlns:p14="http://schemas.microsoft.com/office/powerpoint/2010/main" val="2604372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34202"/>
            <a:ext cx="8229600" cy="1325563"/>
          </a:xfrm>
        </p:spPr>
        <p:txBody>
          <a:bodyPr>
            <a:normAutofit/>
          </a:bodyPr>
          <a:lstStyle/>
          <a:p>
            <a:r>
              <a:rPr lang="en-AU" sz="3600" dirty="0"/>
              <a:t>I- Introduction</a:t>
            </a:r>
            <a:endParaRPr lang="en-US" sz="3600" dirty="0"/>
          </a:p>
        </p:txBody>
      </p:sp>
      <p:sp>
        <p:nvSpPr>
          <p:cNvPr id="3" name="Content Placeholder 2"/>
          <p:cNvSpPr>
            <a:spLocks noGrp="1"/>
          </p:cNvSpPr>
          <p:nvPr>
            <p:ph idx="1"/>
          </p:nvPr>
        </p:nvSpPr>
        <p:spPr>
          <a:xfrm>
            <a:off x="1710267" y="1388533"/>
            <a:ext cx="9643533" cy="4829477"/>
          </a:xfrm>
        </p:spPr>
        <p:txBody>
          <a:bodyPr>
            <a:normAutofit fontScale="77500" lnSpcReduction="20000"/>
          </a:bodyPr>
          <a:lstStyle/>
          <a:p>
            <a:pPr>
              <a:lnSpc>
                <a:spcPct val="150000"/>
              </a:lnSpc>
            </a:pPr>
            <a:r>
              <a:rPr lang="en-AU" sz="2300" dirty="0"/>
              <a:t>ICT is a </a:t>
            </a:r>
            <a:r>
              <a:rPr lang="en-AU" sz="2400" b="1" dirty="0">
                <a:solidFill>
                  <a:schemeClr val="tx2"/>
                </a:solidFill>
              </a:rPr>
              <a:t>double edge sword </a:t>
            </a:r>
            <a:r>
              <a:rPr lang="en-AU" sz="1800" dirty="0"/>
              <a:t>(Jiao, </a:t>
            </a:r>
            <a:r>
              <a:rPr lang="en-AU" sz="1800" dirty="0" err="1"/>
              <a:t>Bungay</a:t>
            </a:r>
            <a:r>
              <a:rPr lang="en-AU" sz="1800" dirty="0"/>
              <a:t> and Jenkins, 2021). </a:t>
            </a:r>
          </a:p>
          <a:p>
            <a:pPr lvl="1">
              <a:lnSpc>
                <a:spcPct val="150000"/>
              </a:lnSpc>
            </a:pPr>
            <a:r>
              <a:rPr lang="en-AU" sz="2200" dirty="0"/>
              <a:t>ICT provides us</a:t>
            </a:r>
            <a:r>
              <a:rPr lang="en-AU" sz="1800" dirty="0"/>
              <a:t> </a:t>
            </a:r>
            <a:r>
              <a:rPr lang="en-AU" b="1" dirty="0">
                <a:solidFill>
                  <a:schemeClr val="tx2"/>
                </a:solidFill>
              </a:rPr>
              <a:t>access to better information</a:t>
            </a:r>
            <a:r>
              <a:rPr lang="en-AU" sz="1800" dirty="0"/>
              <a:t>, </a:t>
            </a:r>
            <a:r>
              <a:rPr lang="en-AU" sz="2200" dirty="0"/>
              <a:t>which </a:t>
            </a:r>
            <a:r>
              <a:rPr lang="en-AU" sz="2200" b="1" dirty="0">
                <a:solidFill>
                  <a:schemeClr val="tx2"/>
                </a:solidFill>
              </a:rPr>
              <a:t>helps in making </a:t>
            </a:r>
            <a:r>
              <a:rPr lang="en-AU" sz="2200" dirty="0"/>
              <a:t>better &amp; timely decisions to social, economic and moral outcomes.</a:t>
            </a:r>
          </a:p>
          <a:p>
            <a:pPr lvl="1">
              <a:lnSpc>
                <a:spcPct val="150000"/>
              </a:lnSpc>
            </a:pPr>
            <a:r>
              <a:rPr lang="en-AU" sz="2200" dirty="0"/>
              <a:t>ICT can spur </a:t>
            </a:r>
            <a:r>
              <a:rPr lang="en-AU" sz="2200" b="1" dirty="0">
                <a:solidFill>
                  <a:schemeClr val="tx2"/>
                </a:solidFill>
              </a:rPr>
              <a:t>human  hostile behaviours </a:t>
            </a:r>
            <a:r>
              <a:rPr lang="en-AU" sz="2200" dirty="0"/>
              <a:t>(Mowengla, 2015).</a:t>
            </a:r>
          </a:p>
          <a:p>
            <a:pPr lvl="1">
              <a:lnSpc>
                <a:spcPct val="150000"/>
              </a:lnSpc>
            </a:pPr>
            <a:endParaRPr lang="en-AU" sz="1800" dirty="0"/>
          </a:p>
          <a:p>
            <a:pPr marL="457200" lvl="1" indent="0">
              <a:lnSpc>
                <a:spcPct val="150000"/>
              </a:lnSpc>
              <a:buNone/>
            </a:pPr>
            <a:r>
              <a:rPr lang="en-AU" sz="2300" dirty="0" err="1"/>
              <a:t>Toyoma</a:t>
            </a:r>
            <a:r>
              <a:rPr lang="en-AU" sz="2300" dirty="0"/>
              <a:t> (2011) presented a theory </a:t>
            </a:r>
            <a:r>
              <a:rPr lang="en-AU" sz="2300" b="1" dirty="0"/>
              <a:t>of </a:t>
            </a:r>
            <a:r>
              <a:rPr lang="en-AU" b="1" dirty="0">
                <a:solidFill>
                  <a:schemeClr val="tx2"/>
                </a:solidFill>
              </a:rPr>
              <a:t>technology as an amplifier. </a:t>
            </a:r>
          </a:p>
          <a:p>
            <a:pPr marL="457200" lvl="1" indent="0">
              <a:lnSpc>
                <a:spcPct val="150000"/>
              </a:lnSpc>
              <a:buNone/>
            </a:pPr>
            <a:r>
              <a:rPr lang="en-AU" dirty="0"/>
              <a:t>	Technology is like a tool … </a:t>
            </a:r>
            <a:r>
              <a:rPr lang="en-AU" b="1" dirty="0">
                <a:solidFill>
                  <a:schemeClr val="tx2"/>
                </a:solidFill>
              </a:rPr>
              <a:t>amplifies</a:t>
            </a:r>
            <a:r>
              <a:rPr lang="en-AU" dirty="0"/>
              <a:t> the </a:t>
            </a:r>
            <a:r>
              <a:rPr lang="en-AU" b="1" dirty="0">
                <a:solidFill>
                  <a:schemeClr val="tx2"/>
                </a:solidFill>
              </a:rPr>
              <a:t>intentions and abilities </a:t>
            </a:r>
          </a:p>
          <a:p>
            <a:pPr marL="457200" lvl="1" indent="0">
              <a:lnSpc>
                <a:spcPct val="150000"/>
              </a:lnSpc>
              <a:buNone/>
            </a:pPr>
            <a:r>
              <a:rPr lang="en-AU" dirty="0"/>
              <a:t>	It can be </a:t>
            </a:r>
            <a:r>
              <a:rPr lang="en-AU" b="1" dirty="0">
                <a:solidFill>
                  <a:schemeClr val="tx2"/>
                </a:solidFill>
              </a:rPr>
              <a:t>Positive</a:t>
            </a:r>
            <a:r>
              <a:rPr lang="en-AU" dirty="0"/>
              <a:t> and </a:t>
            </a:r>
            <a:r>
              <a:rPr lang="en-AU" b="1" dirty="0">
                <a:solidFill>
                  <a:schemeClr val="tx2"/>
                </a:solidFill>
              </a:rPr>
              <a:t>Negative </a:t>
            </a:r>
            <a:r>
              <a:rPr lang="en-AU" dirty="0"/>
              <a:t> </a:t>
            </a:r>
          </a:p>
          <a:p>
            <a:pPr marL="457200" lvl="1" indent="0">
              <a:lnSpc>
                <a:spcPct val="150000"/>
              </a:lnSpc>
              <a:buNone/>
            </a:pPr>
            <a:r>
              <a:rPr lang="en-AU" dirty="0">
                <a:solidFill>
                  <a:srgbClr val="002060"/>
                </a:solidFill>
              </a:rPr>
              <a:t>e.g. Facebook – </a:t>
            </a:r>
          </a:p>
          <a:p>
            <a:pPr lvl="1">
              <a:lnSpc>
                <a:spcPct val="150000"/>
              </a:lnSpc>
            </a:pPr>
            <a:r>
              <a:rPr lang="en-PK" b="1" dirty="0">
                <a:solidFill>
                  <a:schemeClr val="tx2"/>
                </a:solidFill>
              </a:rPr>
              <a:t>Connects us on clicks </a:t>
            </a:r>
            <a:r>
              <a:rPr lang="en-PK" dirty="0"/>
              <a:t>with people </a:t>
            </a:r>
            <a:r>
              <a:rPr lang="en-PK" dirty="0">
                <a:solidFill>
                  <a:schemeClr val="tx2"/>
                </a:solidFill>
              </a:rPr>
              <a:t> </a:t>
            </a:r>
            <a:r>
              <a:rPr lang="en-PK" b="1" dirty="0">
                <a:solidFill>
                  <a:schemeClr val="tx2"/>
                </a:solidFill>
              </a:rPr>
              <a:t>…. supporting a social cause </a:t>
            </a:r>
            <a:r>
              <a:rPr lang="en-PK" sz="1800" dirty="0">
                <a:solidFill>
                  <a:srgbClr val="000000"/>
                </a:solidFill>
                <a:ea typeface="Georgia" panose="02040502050405020303" pitchFamily="18" charset="0"/>
              </a:rPr>
              <a:t>(</a:t>
            </a:r>
            <a:r>
              <a:rPr lang="en-PK" sz="1800" dirty="0">
                <a:solidFill>
                  <a:srgbClr val="222222"/>
                </a:solidFill>
                <a:ea typeface="Times New Roman" panose="02020603050405020304" pitchFamily="18" charset="0"/>
              </a:rPr>
              <a:t>Zollo and Quattrociocchi, 2018)</a:t>
            </a:r>
            <a:r>
              <a:rPr lang="en-PK" sz="1800" dirty="0">
                <a:solidFill>
                  <a:srgbClr val="000000"/>
                </a:solidFill>
                <a:ea typeface="Georgia" panose="02040502050405020303" pitchFamily="18" charset="0"/>
              </a:rPr>
              <a:t>.</a:t>
            </a:r>
            <a:r>
              <a:rPr lang="en-PK" sz="1100" dirty="0"/>
              <a:t> </a:t>
            </a:r>
            <a:endParaRPr lang="en-PK" sz="1600" dirty="0"/>
          </a:p>
          <a:p>
            <a:pPr lvl="1">
              <a:lnSpc>
                <a:spcPct val="150000"/>
              </a:lnSpc>
            </a:pPr>
            <a:r>
              <a:rPr lang="en-PK" sz="2200" dirty="0">
                <a:solidFill>
                  <a:srgbClr val="000000"/>
                </a:solidFill>
                <a:ea typeface="Georgia" panose="02040502050405020303" pitchFamily="18" charset="0"/>
              </a:rPr>
              <a:t>Played a role in </a:t>
            </a:r>
            <a:r>
              <a:rPr lang="en-PK" b="1" dirty="0">
                <a:solidFill>
                  <a:schemeClr val="tx2"/>
                </a:solidFill>
              </a:rPr>
              <a:t>facilitating cybercrimes </a:t>
            </a:r>
            <a:r>
              <a:rPr lang="en-PK" sz="1800" dirty="0">
                <a:solidFill>
                  <a:srgbClr val="000000"/>
                </a:solidFill>
                <a:ea typeface="Georgia" panose="02040502050405020303" pitchFamily="18" charset="0"/>
              </a:rPr>
              <a:t>- </a:t>
            </a:r>
            <a:r>
              <a:rPr lang="en-PK" sz="2200" dirty="0">
                <a:solidFill>
                  <a:srgbClr val="000000"/>
                </a:solidFill>
                <a:ea typeface="Georgia" panose="02040502050405020303" pitchFamily="18" charset="0"/>
              </a:rPr>
              <a:t>identity theft, scams and misinformation</a:t>
            </a:r>
            <a:r>
              <a:rPr lang="en-GB" sz="2200" dirty="0">
                <a:solidFill>
                  <a:srgbClr val="000000"/>
                </a:solidFill>
                <a:ea typeface="Georgia" panose="02040502050405020303" pitchFamily="18" charset="0"/>
              </a:rPr>
              <a:t> </a:t>
            </a:r>
            <a:r>
              <a:rPr lang="en-GB" sz="1800" dirty="0">
                <a:solidFill>
                  <a:srgbClr val="000000"/>
                </a:solidFill>
                <a:ea typeface="Georgia" panose="02040502050405020303" pitchFamily="18" charset="0"/>
              </a:rPr>
              <a:t>(Hong, 2022).</a:t>
            </a:r>
            <a:r>
              <a:rPr lang="en-PK" sz="1600" dirty="0"/>
              <a:t> </a:t>
            </a:r>
            <a:endParaRPr lang="en-AU" dirty="0">
              <a:solidFill>
                <a:schemeClr val="tx2"/>
              </a:solidFill>
            </a:endParaRPr>
          </a:p>
        </p:txBody>
      </p:sp>
      <p:sp>
        <p:nvSpPr>
          <p:cNvPr id="7" name="Slide Number Placeholder 6">
            <a:extLst>
              <a:ext uri="{FF2B5EF4-FFF2-40B4-BE49-F238E27FC236}">
                <a16:creationId xmlns:a16="http://schemas.microsoft.com/office/drawing/2014/main" id="{C8E4DF8B-AC51-A48D-8253-780146D86372}"/>
              </a:ext>
            </a:extLst>
          </p:cNvPr>
          <p:cNvSpPr>
            <a:spLocks noGrp="1"/>
          </p:cNvSpPr>
          <p:nvPr>
            <p:ph type="sldNum" sz="quarter" idx="12"/>
          </p:nvPr>
        </p:nvSpPr>
        <p:spPr/>
        <p:txBody>
          <a:bodyPr/>
          <a:lstStyle/>
          <a:p>
            <a:fld id="{A07E6FB1-C707-874A-9646-C5EA29019CEA}" type="slidenum">
              <a:rPr lang="en-US" smtClean="0"/>
              <a:t>3</a:t>
            </a:fld>
            <a:endParaRPr lang="en-US"/>
          </a:p>
        </p:txBody>
      </p:sp>
    </p:spTree>
    <p:extLst>
      <p:ext uri="{BB962C8B-B14F-4D97-AF65-F5344CB8AC3E}">
        <p14:creationId xmlns:p14="http://schemas.microsoft.com/office/powerpoint/2010/main" val="17180547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B190C6-F552-4F3E-371B-1D63E0F3EB87}"/>
              </a:ext>
            </a:extLst>
          </p:cNvPr>
          <p:cNvPicPr>
            <a:picLocks noChangeAspect="1"/>
          </p:cNvPicPr>
          <p:nvPr/>
        </p:nvPicPr>
        <p:blipFill>
          <a:blip r:embed="rId2"/>
          <a:stretch>
            <a:fillRect/>
          </a:stretch>
        </p:blipFill>
        <p:spPr>
          <a:xfrm>
            <a:off x="1529126" y="787644"/>
            <a:ext cx="10371138" cy="5282711"/>
          </a:xfrm>
          <a:prstGeom prst="rect">
            <a:avLst/>
          </a:prstGeom>
        </p:spPr>
      </p:pic>
    </p:spTree>
    <p:extLst>
      <p:ext uri="{BB962C8B-B14F-4D97-AF65-F5344CB8AC3E}">
        <p14:creationId xmlns:p14="http://schemas.microsoft.com/office/powerpoint/2010/main" val="417923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FC82A-E463-630C-1069-E70AC071FBFA}"/>
              </a:ext>
            </a:extLst>
          </p:cNvPr>
          <p:cNvSpPr>
            <a:spLocks noGrp="1"/>
          </p:cNvSpPr>
          <p:nvPr>
            <p:ph type="title"/>
          </p:nvPr>
        </p:nvSpPr>
        <p:spPr>
          <a:xfrm>
            <a:off x="3313064" y="2381634"/>
            <a:ext cx="10515600" cy="1325563"/>
          </a:xfrm>
        </p:spPr>
        <p:txBody>
          <a:bodyPr/>
          <a:lstStyle/>
          <a:p>
            <a:r>
              <a:rPr lang="en-PK" dirty="0"/>
              <a:t>Findings / Results</a:t>
            </a:r>
          </a:p>
        </p:txBody>
      </p:sp>
    </p:spTree>
    <p:extLst>
      <p:ext uri="{BB962C8B-B14F-4D97-AF65-F5344CB8AC3E}">
        <p14:creationId xmlns:p14="http://schemas.microsoft.com/office/powerpoint/2010/main" val="1226030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C01F-49E9-C839-9258-98C14D9DE1F1}"/>
              </a:ext>
            </a:extLst>
          </p:cNvPr>
          <p:cNvSpPr>
            <a:spLocks noGrp="1"/>
          </p:cNvSpPr>
          <p:nvPr>
            <p:ph type="title"/>
          </p:nvPr>
        </p:nvSpPr>
        <p:spPr>
          <a:xfrm>
            <a:off x="1802027" y="365125"/>
            <a:ext cx="8587946" cy="734626"/>
          </a:xfrm>
        </p:spPr>
        <p:txBody>
          <a:bodyPr>
            <a:normAutofit/>
          </a:bodyPr>
          <a:lstStyle/>
          <a:p>
            <a:pPr algn="ctr"/>
            <a:r>
              <a:rPr lang="en-PK" sz="3600" dirty="0"/>
              <a:t>Cybercrime  2020,2021,2022</a:t>
            </a:r>
          </a:p>
        </p:txBody>
      </p:sp>
      <p:pic>
        <p:nvPicPr>
          <p:cNvPr id="4" name="Picture 3">
            <a:extLst>
              <a:ext uri="{FF2B5EF4-FFF2-40B4-BE49-F238E27FC236}">
                <a16:creationId xmlns:a16="http://schemas.microsoft.com/office/drawing/2014/main" id="{1A5D4012-1F3E-E5E9-0CBF-A5BC29930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02" y="1311505"/>
            <a:ext cx="10597331" cy="5168256"/>
          </a:xfrm>
          <a:prstGeom prst="rect">
            <a:avLst/>
          </a:prstGeom>
        </p:spPr>
      </p:pic>
    </p:spTree>
    <p:extLst>
      <p:ext uri="{BB962C8B-B14F-4D97-AF65-F5344CB8AC3E}">
        <p14:creationId xmlns:p14="http://schemas.microsoft.com/office/powerpoint/2010/main" val="3864125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A94B-97C4-DCC8-850F-C5040DD4A658}"/>
              </a:ext>
            </a:extLst>
          </p:cNvPr>
          <p:cNvSpPr>
            <a:spLocks noGrp="1"/>
          </p:cNvSpPr>
          <p:nvPr>
            <p:ph type="title"/>
          </p:nvPr>
        </p:nvSpPr>
        <p:spPr>
          <a:xfrm>
            <a:off x="1532755" y="673973"/>
            <a:ext cx="3987512" cy="1208243"/>
          </a:xfrm>
        </p:spPr>
        <p:txBody>
          <a:bodyPr>
            <a:noAutofit/>
          </a:bodyPr>
          <a:lstStyle/>
          <a:p>
            <a:r>
              <a:rPr lang="en-GB" sz="3600" spc="-5" dirty="0">
                <a:effectLst/>
                <a:ea typeface="Times New Roman" panose="02020603050405020304" pitchFamily="18" charset="0"/>
              </a:rPr>
              <a:t>Medium / Platform used in Cybercrimes</a:t>
            </a:r>
            <a:br>
              <a:rPr lang="en-PK" sz="3600" spc="-5" dirty="0">
                <a:effectLst/>
                <a:ea typeface="Times New Roman" panose="02020603050405020304" pitchFamily="18" charset="0"/>
              </a:rPr>
            </a:br>
            <a:endParaRPr lang="en-PK" sz="3600" dirty="0"/>
          </a:p>
        </p:txBody>
      </p:sp>
      <p:graphicFrame>
        <p:nvGraphicFramePr>
          <p:cNvPr id="4" name="Table 3">
            <a:extLst>
              <a:ext uri="{FF2B5EF4-FFF2-40B4-BE49-F238E27FC236}">
                <a16:creationId xmlns:a16="http://schemas.microsoft.com/office/drawing/2014/main" id="{83BFBCF9-B5D3-85AD-0296-9365454D28EB}"/>
              </a:ext>
            </a:extLst>
          </p:cNvPr>
          <p:cNvGraphicFramePr>
            <a:graphicFrameLocks noGrp="1"/>
          </p:cNvGraphicFramePr>
          <p:nvPr>
            <p:extLst>
              <p:ext uri="{D42A27DB-BD31-4B8C-83A1-F6EECF244321}">
                <p14:modId xmlns:p14="http://schemas.microsoft.com/office/powerpoint/2010/main" val="1506221337"/>
              </p:ext>
            </p:extLst>
          </p:nvPr>
        </p:nvGraphicFramePr>
        <p:xfrm>
          <a:off x="806251" y="1882216"/>
          <a:ext cx="4578548" cy="4301811"/>
        </p:xfrm>
        <a:graphic>
          <a:graphicData uri="http://schemas.openxmlformats.org/drawingml/2006/table">
            <a:tbl>
              <a:tblPr firstRow="1" firstCol="1" bandRow="1">
                <a:tableStyleId>{D7AC3CCA-C797-4891-BE02-D94E43425B78}</a:tableStyleId>
              </a:tblPr>
              <a:tblGrid>
                <a:gridCol w="1882767">
                  <a:extLst>
                    <a:ext uri="{9D8B030D-6E8A-4147-A177-3AD203B41FA5}">
                      <a16:colId xmlns:a16="http://schemas.microsoft.com/office/drawing/2014/main" val="1760844243"/>
                    </a:ext>
                  </a:extLst>
                </a:gridCol>
                <a:gridCol w="1482442">
                  <a:extLst>
                    <a:ext uri="{9D8B030D-6E8A-4147-A177-3AD203B41FA5}">
                      <a16:colId xmlns:a16="http://schemas.microsoft.com/office/drawing/2014/main" val="474860443"/>
                    </a:ext>
                  </a:extLst>
                </a:gridCol>
                <a:gridCol w="1213339">
                  <a:extLst>
                    <a:ext uri="{9D8B030D-6E8A-4147-A177-3AD203B41FA5}">
                      <a16:colId xmlns:a16="http://schemas.microsoft.com/office/drawing/2014/main" val="3149122663"/>
                    </a:ext>
                  </a:extLst>
                </a:gridCol>
              </a:tblGrid>
              <a:tr h="477979">
                <a:tc>
                  <a:txBody>
                    <a:bodyPr/>
                    <a:lstStyle/>
                    <a:p>
                      <a:r>
                        <a:rPr lang="en-US" sz="1800" b="0" dirty="0">
                          <a:effectLst/>
                        </a:rPr>
                        <a:t>Platform</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No. of Cases</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919792582"/>
                  </a:ext>
                </a:extLst>
              </a:tr>
              <a:tr h="477979">
                <a:tc>
                  <a:txBody>
                    <a:bodyPr/>
                    <a:lstStyle/>
                    <a:p>
                      <a:r>
                        <a:rPr lang="en-US" sz="2000" b="0" dirty="0">
                          <a:effectLst/>
                        </a:rPr>
                        <a:t>WhatsApp</a:t>
                      </a:r>
                      <a:endParaRPr lang="en-PK"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2000" b="0" dirty="0">
                          <a:effectLst/>
                        </a:rPr>
                        <a:t>135</a:t>
                      </a:r>
                      <a:endParaRPr lang="en-PK"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2000" b="0" dirty="0">
                          <a:effectLst/>
                        </a:rPr>
                        <a:t>38.5%</a:t>
                      </a:r>
                      <a:endParaRPr lang="en-PK" sz="20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183508586"/>
                  </a:ext>
                </a:extLst>
              </a:tr>
              <a:tr h="477979">
                <a:tc>
                  <a:txBody>
                    <a:bodyPr/>
                    <a:lstStyle/>
                    <a:p>
                      <a:r>
                        <a:rPr lang="en-US" sz="1800" b="0" dirty="0">
                          <a:effectLst/>
                        </a:rPr>
                        <a:t>Facebook</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95</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27.1%</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96450039"/>
                  </a:ext>
                </a:extLst>
              </a:tr>
              <a:tr h="477979">
                <a:tc>
                  <a:txBody>
                    <a:bodyPr/>
                    <a:lstStyle/>
                    <a:p>
                      <a:r>
                        <a:rPr lang="en-US" sz="1800" b="0">
                          <a:effectLst/>
                        </a:rPr>
                        <a:t>Phone Call</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24</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6.8%</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85002182"/>
                  </a:ext>
                </a:extLst>
              </a:tr>
              <a:tr h="477979">
                <a:tc>
                  <a:txBody>
                    <a:bodyPr/>
                    <a:lstStyle/>
                    <a:p>
                      <a:r>
                        <a:rPr lang="en-US" sz="1800" b="0">
                          <a:effectLst/>
                        </a:rPr>
                        <a:t>URL / Website</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a:effectLst/>
                        </a:rPr>
                        <a:t>23</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6.6%</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60503109"/>
                  </a:ext>
                </a:extLst>
              </a:tr>
              <a:tr h="477979">
                <a:tc>
                  <a:txBody>
                    <a:bodyPr/>
                    <a:lstStyle/>
                    <a:p>
                      <a:r>
                        <a:rPr lang="en-US" sz="1800" b="0">
                          <a:effectLst/>
                        </a:rPr>
                        <a:t>Instagram</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a:effectLst/>
                        </a:rPr>
                        <a:t>9</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2.6%</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2178335"/>
                  </a:ext>
                </a:extLst>
              </a:tr>
              <a:tr h="477979">
                <a:tc>
                  <a:txBody>
                    <a:bodyPr/>
                    <a:lstStyle/>
                    <a:p>
                      <a:r>
                        <a:rPr lang="en-US" sz="1800" b="0">
                          <a:effectLst/>
                        </a:rPr>
                        <a:t>Email</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a:effectLst/>
                        </a:rPr>
                        <a:t>8</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2.3%</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32899907"/>
                  </a:ext>
                </a:extLst>
              </a:tr>
              <a:tr h="477979">
                <a:tc>
                  <a:txBody>
                    <a:bodyPr/>
                    <a:lstStyle/>
                    <a:p>
                      <a:r>
                        <a:rPr lang="en-US" sz="1800" b="0">
                          <a:effectLst/>
                        </a:rPr>
                        <a:t>SMS</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a:effectLst/>
                        </a:rPr>
                        <a:t>7</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2%</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548904102"/>
                  </a:ext>
                </a:extLst>
              </a:tr>
              <a:tr h="477979">
                <a:tc>
                  <a:txBody>
                    <a:bodyPr/>
                    <a:lstStyle/>
                    <a:p>
                      <a:r>
                        <a:rPr lang="en-US" sz="1800" b="0">
                          <a:effectLst/>
                        </a:rPr>
                        <a:t>Other</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a:effectLst/>
                        </a:rPr>
                        <a:t>38</a:t>
                      </a:r>
                      <a:endParaRPr lang="en-PK" sz="1800" b="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b="0" dirty="0">
                          <a:effectLst/>
                        </a:rPr>
                        <a:t>10.8%</a:t>
                      </a:r>
                      <a:endParaRPr lang="en-PK" sz="1800" b="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308419974"/>
                  </a:ext>
                </a:extLst>
              </a:tr>
            </a:tbl>
          </a:graphicData>
        </a:graphic>
      </p:graphicFrame>
      <p:sp>
        <p:nvSpPr>
          <p:cNvPr id="3" name="Title 1">
            <a:extLst>
              <a:ext uri="{FF2B5EF4-FFF2-40B4-BE49-F238E27FC236}">
                <a16:creationId xmlns:a16="http://schemas.microsoft.com/office/drawing/2014/main" id="{B3E14DE7-D177-4604-1E45-5D452D1B9315}"/>
              </a:ext>
            </a:extLst>
          </p:cNvPr>
          <p:cNvSpPr txBox="1">
            <a:spLocks/>
          </p:cNvSpPr>
          <p:nvPr/>
        </p:nvSpPr>
        <p:spPr>
          <a:xfrm>
            <a:off x="7228762" y="556653"/>
            <a:ext cx="3987512"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spc="-5">
                <a:ea typeface="Times New Roman" panose="02020603050405020304" pitchFamily="18" charset="0"/>
              </a:rPr>
              <a:t>Tools / Devices used in Cybercrimes</a:t>
            </a:r>
            <a:br>
              <a:rPr lang="en-PK" sz="3600" spc="-5">
                <a:ea typeface="Times New Roman" panose="02020603050405020304" pitchFamily="18" charset="0"/>
              </a:rPr>
            </a:br>
            <a:endParaRPr lang="en-PK" sz="3600" dirty="0"/>
          </a:p>
        </p:txBody>
      </p:sp>
      <p:graphicFrame>
        <p:nvGraphicFramePr>
          <p:cNvPr id="5" name="Table 4">
            <a:extLst>
              <a:ext uri="{FF2B5EF4-FFF2-40B4-BE49-F238E27FC236}">
                <a16:creationId xmlns:a16="http://schemas.microsoft.com/office/drawing/2014/main" id="{891774A5-4BB6-1A1F-5F65-0FE8B874FE8B}"/>
              </a:ext>
            </a:extLst>
          </p:cNvPr>
          <p:cNvGraphicFramePr>
            <a:graphicFrameLocks noGrp="1"/>
          </p:cNvGraphicFramePr>
          <p:nvPr>
            <p:extLst>
              <p:ext uri="{D42A27DB-BD31-4B8C-83A1-F6EECF244321}">
                <p14:modId xmlns:p14="http://schemas.microsoft.com/office/powerpoint/2010/main" val="131907108"/>
              </p:ext>
            </p:extLst>
          </p:nvPr>
        </p:nvGraphicFramePr>
        <p:xfrm>
          <a:off x="6807204" y="1759789"/>
          <a:ext cx="4248491" cy="4424235"/>
        </p:xfrm>
        <a:graphic>
          <a:graphicData uri="http://schemas.openxmlformats.org/drawingml/2006/table">
            <a:tbl>
              <a:tblPr firstRow="1" firstCol="1" bandRow="1">
                <a:tableStyleId>{0505E3EF-67EA-436B-97B2-0124C06EBD24}</a:tableStyleId>
              </a:tblPr>
              <a:tblGrid>
                <a:gridCol w="1747043">
                  <a:extLst>
                    <a:ext uri="{9D8B030D-6E8A-4147-A177-3AD203B41FA5}">
                      <a16:colId xmlns:a16="http://schemas.microsoft.com/office/drawing/2014/main" val="4173139562"/>
                    </a:ext>
                  </a:extLst>
                </a:gridCol>
                <a:gridCol w="1375576">
                  <a:extLst>
                    <a:ext uri="{9D8B030D-6E8A-4147-A177-3AD203B41FA5}">
                      <a16:colId xmlns:a16="http://schemas.microsoft.com/office/drawing/2014/main" val="2674664221"/>
                    </a:ext>
                  </a:extLst>
                </a:gridCol>
                <a:gridCol w="1125872">
                  <a:extLst>
                    <a:ext uri="{9D8B030D-6E8A-4147-A177-3AD203B41FA5}">
                      <a16:colId xmlns:a16="http://schemas.microsoft.com/office/drawing/2014/main" val="2333753245"/>
                    </a:ext>
                  </a:extLst>
                </a:gridCol>
              </a:tblGrid>
              <a:tr h="884847">
                <a:tc>
                  <a:txBody>
                    <a:bodyPr/>
                    <a:lstStyle/>
                    <a:p>
                      <a:pPr algn="ctr"/>
                      <a:r>
                        <a:rPr lang="en-US" sz="1800" dirty="0">
                          <a:effectLst/>
                        </a:rPr>
                        <a:t>Tools / Devices</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No. of Cases</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547217058"/>
                  </a:ext>
                </a:extLst>
              </a:tr>
              <a:tr h="884847">
                <a:tc>
                  <a:txBody>
                    <a:bodyPr/>
                    <a:lstStyle/>
                    <a:p>
                      <a:pPr algn="ctr"/>
                      <a:r>
                        <a:rPr lang="en-US" sz="2000" dirty="0">
                          <a:effectLst/>
                        </a:rPr>
                        <a:t>Mobile Phone</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2000" dirty="0">
                          <a:effectLst/>
                        </a:rPr>
                        <a:t>256</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2000" dirty="0">
                          <a:effectLst/>
                        </a:rPr>
                        <a:t>82.1%</a:t>
                      </a:r>
                      <a:endParaRPr lang="en-PK" sz="20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963272161"/>
                  </a:ext>
                </a:extLst>
              </a:tr>
              <a:tr h="884847">
                <a:tc>
                  <a:txBody>
                    <a:bodyPr/>
                    <a:lstStyle/>
                    <a:p>
                      <a:pPr algn="ctr"/>
                      <a:r>
                        <a:rPr lang="en-US" sz="1800" dirty="0">
                          <a:effectLst/>
                        </a:rPr>
                        <a:t>Computer</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21</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6.7%</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440341234"/>
                  </a:ext>
                </a:extLst>
              </a:tr>
              <a:tr h="884847">
                <a:tc>
                  <a:txBody>
                    <a:bodyPr/>
                    <a:lstStyle/>
                    <a:p>
                      <a:pPr algn="ctr"/>
                      <a:r>
                        <a:rPr lang="en-US" sz="1800">
                          <a:effectLst/>
                        </a:rPr>
                        <a:t>BVS </a:t>
                      </a:r>
                      <a:endParaRPr lang="en-PK"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a:effectLst/>
                        </a:rPr>
                        <a:t>20</a:t>
                      </a:r>
                      <a:endParaRPr lang="en-PK"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6.4%</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09471428"/>
                  </a:ext>
                </a:extLst>
              </a:tr>
              <a:tr h="884847">
                <a:tc>
                  <a:txBody>
                    <a:bodyPr/>
                    <a:lstStyle/>
                    <a:p>
                      <a:pPr algn="ctr"/>
                      <a:r>
                        <a:rPr lang="en-US" sz="1800">
                          <a:effectLst/>
                        </a:rPr>
                        <a:t>Other </a:t>
                      </a:r>
                      <a:endParaRPr lang="en-PK"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a:effectLst/>
                        </a:rPr>
                        <a:t>15</a:t>
                      </a:r>
                      <a:endParaRPr lang="en-PK"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gn="ctr"/>
                      <a:r>
                        <a:rPr lang="en-US" sz="1800" dirty="0">
                          <a:effectLst/>
                        </a:rPr>
                        <a:t>4.8%</a:t>
                      </a:r>
                      <a:endParaRPr lang="en-PK"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51902774"/>
                  </a:ext>
                </a:extLst>
              </a:tr>
            </a:tbl>
          </a:graphicData>
        </a:graphic>
      </p:graphicFrame>
    </p:spTree>
    <p:extLst>
      <p:ext uri="{BB962C8B-B14F-4D97-AF65-F5344CB8AC3E}">
        <p14:creationId xmlns:p14="http://schemas.microsoft.com/office/powerpoint/2010/main" val="445510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34F6C-227E-6392-22A2-FED66DE83D36}"/>
              </a:ext>
            </a:extLst>
          </p:cNvPr>
          <p:cNvSpPr>
            <a:spLocks noGrp="1"/>
          </p:cNvSpPr>
          <p:nvPr>
            <p:ph type="title"/>
          </p:nvPr>
        </p:nvSpPr>
        <p:spPr>
          <a:xfrm>
            <a:off x="1624341" y="214098"/>
            <a:ext cx="7453184" cy="1325563"/>
          </a:xfrm>
        </p:spPr>
        <p:txBody>
          <a:bodyPr>
            <a:normAutofit/>
          </a:bodyPr>
          <a:lstStyle/>
          <a:p>
            <a:r>
              <a:rPr lang="en-US" sz="2800" b="1" spc="-5" dirty="0">
                <a:solidFill>
                  <a:srgbClr val="000000"/>
                </a:solidFill>
                <a:effectLst/>
                <a:latin typeface="Times New Roman" panose="02020603050405020304" pitchFamily="18" charset="0"/>
                <a:ea typeface="Times New Roman" panose="02020603050405020304" pitchFamily="18" charset="0"/>
              </a:rPr>
              <a:t>Motivations behind the cases</a:t>
            </a:r>
            <a:br>
              <a:rPr lang="en-PK" sz="2800" spc="-5" dirty="0">
                <a:effectLst/>
                <a:ea typeface="Times New Roman" panose="02020603050405020304" pitchFamily="18" charset="0"/>
              </a:rPr>
            </a:br>
            <a:endParaRPr lang="en-PK" sz="2800" dirty="0"/>
          </a:p>
        </p:txBody>
      </p:sp>
      <p:pic>
        <p:nvPicPr>
          <p:cNvPr id="4" name="Picture 3">
            <a:extLst>
              <a:ext uri="{FF2B5EF4-FFF2-40B4-BE49-F238E27FC236}">
                <a16:creationId xmlns:a16="http://schemas.microsoft.com/office/drawing/2014/main" id="{90DFEE8C-DBC1-4C9F-E7B2-0830DC597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775" y="1114695"/>
            <a:ext cx="4588278" cy="5241340"/>
          </a:xfrm>
          <a:prstGeom prst="rect">
            <a:avLst/>
          </a:prstGeom>
        </p:spPr>
      </p:pic>
    </p:spTree>
    <p:extLst>
      <p:ext uri="{BB962C8B-B14F-4D97-AF65-F5344CB8AC3E}">
        <p14:creationId xmlns:p14="http://schemas.microsoft.com/office/powerpoint/2010/main" val="12525603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867A2-CB72-0A1B-F2FB-524968DFDCB1}"/>
              </a:ext>
            </a:extLst>
          </p:cNvPr>
          <p:cNvSpPr>
            <a:spLocks noGrp="1"/>
          </p:cNvSpPr>
          <p:nvPr>
            <p:ph type="title"/>
          </p:nvPr>
        </p:nvSpPr>
        <p:spPr>
          <a:xfrm>
            <a:off x="1676400" y="212725"/>
            <a:ext cx="10515600" cy="1325563"/>
          </a:xfrm>
        </p:spPr>
        <p:txBody>
          <a:bodyPr/>
          <a:lstStyle/>
          <a:p>
            <a:r>
              <a:rPr lang="en-GB" dirty="0">
                <a:solidFill>
                  <a:srgbClr val="000000"/>
                </a:solidFill>
              </a:rPr>
              <a:t>Cases Registered: Year (2020, 2021,2022)</a:t>
            </a:r>
            <a:endParaRPr lang="en-PK" dirty="0"/>
          </a:p>
        </p:txBody>
      </p:sp>
      <p:sp>
        <p:nvSpPr>
          <p:cNvPr id="3" name="Content Placeholder 2">
            <a:extLst>
              <a:ext uri="{FF2B5EF4-FFF2-40B4-BE49-F238E27FC236}">
                <a16:creationId xmlns:a16="http://schemas.microsoft.com/office/drawing/2014/main" id="{AAA97039-A0C6-09BB-A19B-07EC713072B2}"/>
              </a:ext>
            </a:extLst>
          </p:cNvPr>
          <p:cNvSpPr>
            <a:spLocks noGrp="1"/>
          </p:cNvSpPr>
          <p:nvPr>
            <p:ph idx="1"/>
          </p:nvPr>
        </p:nvSpPr>
        <p:spPr/>
        <p:txBody>
          <a:bodyPr/>
          <a:lstStyle/>
          <a:p>
            <a:r>
              <a:rPr lang="en-GB" i="0" u="none" strike="noStrike" dirty="0">
                <a:solidFill>
                  <a:srgbClr val="000000"/>
                </a:solidFill>
                <a:effectLst/>
              </a:rPr>
              <a:t>Total Registered Cases </a:t>
            </a:r>
            <a:r>
              <a:rPr lang="en-GB" i="0" u="none" strike="noStrike" dirty="0">
                <a:solidFill>
                  <a:srgbClr val="000000"/>
                </a:solidFill>
                <a:effectLst/>
                <a:latin typeface="-webkit-standard"/>
              </a:rPr>
              <a:t>282 cases</a:t>
            </a:r>
          </a:p>
          <a:p>
            <a:endParaRPr lang="en-GB" b="0" i="0" u="none" strike="noStrike" dirty="0">
              <a:solidFill>
                <a:srgbClr val="000000"/>
              </a:solidFill>
              <a:effectLst/>
              <a:latin typeface="-webkit-standard"/>
            </a:endParaRPr>
          </a:p>
          <a:p>
            <a:pPr algn="l">
              <a:buFont typeface="Arial" panose="020B0604020202020204" pitchFamily="34" charset="0"/>
              <a:buChar char="•"/>
            </a:pPr>
            <a:r>
              <a:rPr lang="en-GB" i="0" u="none" strike="noStrike" dirty="0">
                <a:solidFill>
                  <a:srgbClr val="000000"/>
                </a:solidFill>
                <a:effectLst/>
              </a:rPr>
              <a:t>Victim Breakdown  = 288</a:t>
            </a:r>
          </a:p>
          <a:p>
            <a:pPr marL="0" indent="0" algn="l">
              <a:buNone/>
            </a:pPr>
            <a:r>
              <a:rPr lang="en-GB" i="0" u="none" strike="noStrike" dirty="0">
                <a:solidFill>
                  <a:srgbClr val="000000"/>
                </a:solidFill>
                <a:effectLst/>
              </a:rPr>
              <a:t>	</a:t>
            </a:r>
            <a:r>
              <a:rPr lang="en-GB" sz="2400" i="0" u="none" strike="noStrike" dirty="0">
                <a:solidFill>
                  <a:srgbClr val="000000"/>
                </a:solidFill>
                <a:effectLst/>
              </a:rPr>
              <a:t>150 male victims</a:t>
            </a:r>
          </a:p>
          <a:p>
            <a:pPr marL="457200" lvl="1" indent="0">
              <a:buNone/>
            </a:pPr>
            <a:r>
              <a:rPr lang="en-GB" i="0" u="none" strike="noStrike" dirty="0">
                <a:solidFill>
                  <a:srgbClr val="000000"/>
                </a:solidFill>
                <a:effectLst/>
              </a:rPr>
              <a:t>	117 female victims</a:t>
            </a:r>
          </a:p>
          <a:p>
            <a:pPr marL="457200" lvl="1" indent="0">
              <a:buNone/>
            </a:pPr>
            <a:r>
              <a:rPr lang="en-GB" i="0" u="none" strike="noStrike" dirty="0">
                <a:solidFill>
                  <a:srgbClr val="000000"/>
                </a:solidFill>
                <a:effectLst/>
              </a:rPr>
              <a:t>	21 cases involving the general public</a:t>
            </a:r>
          </a:p>
          <a:p>
            <a:pPr algn="l">
              <a:buFont typeface="Arial" panose="020B0604020202020204" pitchFamily="34" charset="0"/>
              <a:buChar char="•"/>
            </a:pPr>
            <a:r>
              <a:rPr lang="en-GB" i="0" u="none" strike="noStrike" dirty="0">
                <a:solidFill>
                  <a:srgbClr val="000000"/>
                </a:solidFill>
                <a:effectLst/>
              </a:rPr>
              <a:t>Total Accused	= 470	</a:t>
            </a:r>
          </a:p>
          <a:p>
            <a:pPr marL="457200" lvl="1" indent="0">
              <a:buNone/>
            </a:pPr>
            <a:r>
              <a:rPr lang="en-GB" dirty="0">
                <a:solidFill>
                  <a:srgbClr val="000000"/>
                </a:solidFill>
              </a:rPr>
              <a:t>	</a:t>
            </a:r>
            <a:r>
              <a:rPr lang="en-GB" i="0" u="none" strike="noStrike" dirty="0">
                <a:solidFill>
                  <a:srgbClr val="000000"/>
                </a:solidFill>
                <a:effectLst/>
              </a:rPr>
              <a:t>451 males</a:t>
            </a:r>
          </a:p>
          <a:p>
            <a:pPr marL="457200" lvl="1" indent="0">
              <a:buNone/>
            </a:pPr>
            <a:r>
              <a:rPr lang="en-GB" i="0" u="none" strike="noStrike" dirty="0">
                <a:solidFill>
                  <a:srgbClr val="000000"/>
                </a:solidFill>
                <a:effectLst/>
              </a:rPr>
              <a:t>	19 females</a:t>
            </a:r>
          </a:p>
          <a:p>
            <a:pPr marL="457200" lvl="1" indent="0">
              <a:buNone/>
            </a:pPr>
            <a:endParaRPr lang="en-GB" b="0" i="0" u="none" strike="noStrike" dirty="0">
              <a:solidFill>
                <a:srgbClr val="000000"/>
              </a:solidFill>
              <a:effectLst/>
            </a:endParaRPr>
          </a:p>
          <a:p>
            <a:endParaRPr lang="en-PK" dirty="0"/>
          </a:p>
        </p:txBody>
      </p:sp>
    </p:spTree>
    <p:extLst>
      <p:ext uri="{BB962C8B-B14F-4D97-AF65-F5344CB8AC3E}">
        <p14:creationId xmlns:p14="http://schemas.microsoft.com/office/powerpoint/2010/main" val="28286770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E6780-E3AE-BBF4-834B-63929976110A}"/>
              </a:ext>
            </a:extLst>
          </p:cNvPr>
          <p:cNvSpPr>
            <a:spLocks noGrp="1"/>
          </p:cNvSpPr>
          <p:nvPr>
            <p:ph type="title"/>
          </p:nvPr>
        </p:nvSpPr>
        <p:spPr>
          <a:xfrm>
            <a:off x="4557463" y="2456232"/>
            <a:ext cx="8678333" cy="1325563"/>
          </a:xfrm>
        </p:spPr>
        <p:txBody>
          <a:bodyPr/>
          <a:lstStyle/>
          <a:p>
            <a:r>
              <a:rPr lang="en-PK" dirty="0"/>
              <a:t>Discussion </a:t>
            </a:r>
          </a:p>
        </p:txBody>
      </p:sp>
    </p:spTree>
    <p:extLst>
      <p:ext uri="{BB962C8B-B14F-4D97-AF65-F5344CB8AC3E}">
        <p14:creationId xmlns:p14="http://schemas.microsoft.com/office/powerpoint/2010/main" val="1516513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B1A9-BB50-11B1-5D28-439E40E9812D}"/>
              </a:ext>
            </a:extLst>
          </p:cNvPr>
          <p:cNvSpPr>
            <a:spLocks noGrp="1"/>
          </p:cNvSpPr>
          <p:nvPr>
            <p:ph type="title"/>
          </p:nvPr>
        </p:nvSpPr>
        <p:spPr>
          <a:xfrm>
            <a:off x="1888067" y="500062"/>
            <a:ext cx="10515600" cy="1325563"/>
          </a:xfrm>
        </p:spPr>
        <p:txBody>
          <a:bodyPr>
            <a:normAutofit/>
          </a:bodyPr>
          <a:lstStyle/>
          <a:p>
            <a:r>
              <a:rPr lang="en-PK" sz="3600" dirty="0"/>
              <a:t> A-</a:t>
            </a:r>
            <a:r>
              <a:rPr lang="en-GB" sz="3600" i="0" u="none" strike="noStrike" dirty="0">
                <a:solidFill>
                  <a:srgbClr val="000000"/>
                </a:solidFill>
                <a:effectLst/>
              </a:rPr>
              <a:t>Platform Utilization and Space Transition</a:t>
            </a:r>
            <a:br>
              <a:rPr lang="en-GB" sz="3600" i="0" u="none" strike="noStrike" dirty="0">
                <a:solidFill>
                  <a:srgbClr val="000000"/>
                </a:solidFill>
                <a:effectLst/>
              </a:rPr>
            </a:br>
            <a:endParaRPr lang="en-PK" sz="3600" dirty="0"/>
          </a:p>
        </p:txBody>
      </p:sp>
      <p:sp>
        <p:nvSpPr>
          <p:cNvPr id="3" name="Content Placeholder 2">
            <a:extLst>
              <a:ext uri="{FF2B5EF4-FFF2-40B4-BE49-F238E27FC236}">
                <a16:creationId xmlns:a16="http://schemas.microsoft.com/office/drawing/2014/main" id="{BE0E12E4-0AE0-F28D-18B5-DA53F81D01CB}"/>
              </a:ext>
            </a:extLst>
          </p:cNvPr>
          <p:cNvSpPr>
            <a:spLocks noGrp="1"/>
          </p:cNvSpPr>
          <p:nvPr>
            <p:ph idx="1"/>
          </p:nvPr>
        </p:nvSpPr>
        <p:spPr>
          <a:xfrm>
            <a:off x="1027981" y="1823508"/>
            <a:ext cx="10515600" cy="4534430"/>
          </a:xfrm>
        </p:spPr>
        <p:txBody>
          <a:bodyPr>
            <a:normAutofit lnSpcReduction="10000"/>
          </a:bodyPr>
          <a:lstStyle/>
          <a:p>
            <a:pPr algn="l">
              <a:buFont typeface="Arial" panose="020B0604020202020204" pitchFamily="34" charset="0"/>
              <a:buChar char="•"/>
            </a:pPr>
            <a:r>
              <a:rPr lang="en-GB" sz="2400" b="1" i="0" u="none" strike="noStrike" dirty="0">
                <a:solidFill>
                  <a:schemeClr val="accent1"/>
                </a:solidFill>
                <a:effectLst/>
              </a:rPr>
              <a:t>WhatsApp</a:t>
            </a:r>
            <a:r>
              <a:rPr lang="en-GB" sz="2400" b="0" i="0" u="none" strike="noStrike" dirty="0">
                <a:solidFill>
                  <a:srgbClr val="000000"/>
                </a:solidFill>
                <a:effectLst/>
              </a:rPr>
              <a:t> (135 cases) and </a:t>
            </a:r>
            <a:r>
              <a:rPr lang="en-GB" sz="2400" b="1" i="0" u="none" strike="noStrike" dirty="0">
                <a:solidFill>
                  <a:schemeClr val="accent1"/>
                </a:solidFill>
                <a:effectLst/>
              </a:rPr>
              <a:t>Facebook</a:t>
            </a:r>
            <a:r>
              <a:rPr lang="en-GB" sz="2400" b="0" i="0" u="none" strike="noStrike" dirty="0">
                <a:solidFill>
                  <a:srgbClr val="000000"/>
                </a:solidFill>
                <a:effectLst/>
              </a:rPr>
              <a:t> (95 cases) are key platforms for cybercrimes.</a:t>
            </a:r>
          </a:p>
          <a:p>
            <a:pPr marL="0" indent="0" algn="l">
              <a:buNone/>
            </a:pPr>
            <a:endParaRPr lang="en-GB" sz="1000" b="0" i="0" u="none" strike="noStrike" dirty="0">
              <a:solidFill>
                <a:srgbClr val="000000"/>
              </a:solidFill>
              <a:effectLst/>
            </a:endParaRPr>
          </a:p>
          <a:p>
            <a:pPr algn="l">
              <a:buFont typeface="Arial" panose="020B0604020202020204" pitchFamily="34" charset="0"/>
              <a:buChar char="•"/>
            </a:pPr>
            <a:r>
              <a:rPr lang="en-GB" sz="2400" b="1" i="0" u="none" strike="noStrike" dirty="0">
                <a:solidFill>
                  <a:schemeClr val="accent1"/>
                </a:solidFill>
                <a:effectLst/>
              </a:rPr>
              <a:t>Mobile Phones </a:t>
            </a:r>
            <a:r>
              <a:rPr lang="en-GB" sz="2400" dirty="0">
                <a:solidFill>
                  <a:srgbClr val="000000"/>
                </a:solidFill>
              </a:rPr>
              <a:t>- </a:t>
            </a:r>
            <a:r>
              <a:rPr lang="en-GB" sz="2400" i="0" u="none" strike="noStrike" dirty="0">
                <a:solidFill>
                  <a:srgbClr val="000000"/>
                </a:solidFill>
                <a:effectLst/>
              </a:rPr>
              <a:t> </a:t>
            </a:r>
            <a:r>
              <a:rPr lang="en-GB" sz="2400" b="0" i="0" u="none" strike="noStrike" dirty="0">
                <a:solidFill>
                  <a:srgbClr val="000000"/>
                </a:solidFill>
                <a:effectLst/>
              </a:rPr>
              <a:t>Primary tool in 256 cases, enabling the transition from physical to cyberspace.</a:t>
            </a:r>
          </a:p>
          <a:p>
            <a:pPr marL="0" indent="0" algn="l">
              <a:buNone/>
            </a:pPr>
            <a:endParaRPr lang="en-GB" sz="1000" b="0" i="0" u="none" strike="noStrike" dirty="0">
              <a:solidFill>
                <a:srgbClr val="000000"/>
              </a:solidFill>
              <a:effectLst/>
            </a:endParaRPr>
          </a:p>
          <a:p>
            <a:pPr algn="l">
              <a:buFont typeface="Arial" panose="020B0604020202020204" pitchFamily="34" charset="0"/>
              <a:buChar char="•"/>
            </a:pPr>
            <a:r>
              <a:rPr lang="en-US" sz="2400" dirty="0">
                <a:solidFill>
                  <a:srgbClr val="000000"/>
                </a:solidFill>
              </a:rPr>
              <a:t>The high reliance on mobile phones as tools for these crimes, implicated in 256 cases, further highlights the role of ubiquitous technology in facilitating the transition to cyberspace.</a:t>
            </a:r>
            <a:r>
              <a:rPr lang="en-PK" sz="2400" dirty="0">
                <a:solidFill>
                  <a:srgbClr val="000000"/>
                </a:solidFill>
              </a:rPr>
              <a:t> </a:t>
            </a:r>
          </a:p>
          <a:p>
            <a:pPr marL="0" indent="0" algn="l">
              <a:buNone/>
            </a:pPr>
            <a:endParaRPr lang="en-PK" sz="1100" dirty="0">
              <a:solidFill>
                <a:srgbClr val="000000"/>
              </a:solidFill>
            </a:endParaRPr>
          </a:p>
          <a:p>
            <a:r>
              <a:rPr lang="en-US" sz="2400" dirty="0">
                <a:solidFill>
                  <a:srgbClr val="000000"/>
                </a:solidFill>
              </a:rPr>
              <a:t>Mobile devices act as gateways, enabling individuals to move between the physical and digital space smoothly, thus expanding the scope and reach of criminal activities.</a:t>
            </a:r>
          </a:p>
        </p:txBody>
      </p:sp>
    </p:spTree>
    <p:extLst>
      <p:ext uri="{BB962C8B-B14F-4D97-AF65-F5344CB8AC3E}">
        <p14:creationId xmlns:p14="http://schemas.microsoft.com/office/powerpoint/2010/main" val="3878747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007DD-8951-DB55-2D4E-CB9917E672E4}"/>
              </a:ext>
            </a:extLst>
          </p:cNvPr>
          <p:cNvSpPr>
            <a:spLocks noGrp="1"/>
          </p:cNvSpPr>
          <p:nvPr>
            <p:ph idx="1"/>
          </p:nvPr>
        </p:nvSpPr>
        <p:spPr>
          <a:xfrm>
            <a:off x="838200" y="1825624"/>
            <a:ext cx="10515600" cy="4532313"/>
          </a:xfrm>
        </p:spPr>
        <p:txBody>
          <a:bodyPr>
            <a:normAutofit fontScale="92500"/>
          </a:bodyPr>
          <a:lstStyle/>
          <a:p>
            <a:pPr algn="l">
              <a:lnSpc>
                <a:spcPct val="150000"/>
              </a:lnSpc>
              <a:buFont typeface="Arial" panose="020B0604020202020204" pitchFamily="34" charset="0"/>
              <a:buChar char="•"/>
            </a:pPr>
            <a:r>
              <a:rPr lang="en-GB" b="0" i="0" u="none" strike="noStrike" dirty="0">
                <a:solidFill>
                  <a:srgbClr val="000000"/>
                </a:solidFill>
                <a:effectLst/>
              </a:rPr>
              <a:t>Significant gender disparity: women more targeted in harassment cases.</a:t>
            </a:r>
          </a:p>
          <a:p>
            <a:pPr algn="l">
              <a:lnSpc>
                <a:spcPct val="150000"/>
              </a:lnSpc>
              <a:buFont typeface="Arial" panose="020B0604020202020204" pitchFamily="34" charset="0"/>
              <a:buChar char="•"/>
            </a:pPr>
            <a:r>
              <a:rPr lang="en-GB" i="0" u="none" strike="noStrike" dirty="0">
                <a:solidFill>
                  <a:srgbClr val="000000"/>
                </a:solidFill>
                <a:effectLst/>
              </a:rPr>
              <a:t>Space Transition Theory </a:t>
            </a:r>
            <a:r>
              <a:rPr lang="en-GB" b="0" i="0" u="none" strike="noStrike" dirty="0">
                <a:solidFill>
                  <a:srgbClr val="000000"/>
                </a:solidFill>
                <a:effectLst/>
              </a:rPr>
              <a:t>explains how anonymity in cyberspace amplifies gender-based violence.</a:t>
            </a:r>
          </a:p>
          <a:p>
            <a:pPr algn="l">
              <a:lnSpc>
                <a:spcPct val="150000"/>
              </a:lnSpc>
              <a:buFont typeface="Arial" panose="020B0604020202020204" pitchFamily="34" charset="0"/>
              <a:buChar char="•"/>
            </a:pPr>
            <a:r>
              <a:rPr lang="en-GB" b="0" i="0" u="none" strike="noStrike" dirty="0">
                <a:solidFill>
                  <a:srgbClr val="000000"/>
                </a:solidFill>
                <a:effectLst/>
              </a:rPr>
              <a:t>Cyberspace shields offenders, mostly male, from real-world consequences, encouraging impunity.</a:t>
            </a:r>
          </a:p>
          <a:p>
            <a:pPr algn="l">
              <a:lnSpc>
                <a:spcPct val="150000"/>
              </a:lnSpc>
              <a:buFont typeface="Arial" panose="020B0604020202020204" pitchFamily="34" charset="0"/>
              <a:buChar char="•"/>
            </a:pPr>
            <a:r>
              <a:rPr lang="en-GB" b="0" i="0" u="none" strike="noStrike" dirty="0">
                <a:solidFill>
                  <a:srgbClr val="000000"/>
                </a:solidFill>
                <a:effectLst/>
              </a:rPr>
              <a:t>Lack of immediate repercussions increases risk for women.</a:t>
            </a:r>
          </a:p>
        </p:txBody>
      </p:sp>
      <p:sp>
        <p:nvSpPr>
          <p:cNvPr id="4" name="Title 1">
            <a:extLst>
              <a:ext uri="{FF2B5EF4-FFF2-40B4-BE49-F238E27FC236}">
                <a16:creationId xmlns:a16="http://schemas.microsoft.com/office/drawing/2014/main" id="{43603189-E5AD-891A-D820-93F7BA72F47D}"/>
              </a:ext>
            </a:extLst>
          </p:cNvPr>
          <p:cNvSpPr>
            <a:spLocks noGrp="1"/>
          </p:cNvSpPr>
          <p:nvPr>
            <p:ph type="title"/>
          </p:nvPr>
        </p:nvSpPr>
        <p:spPr>
          <a:xfrm>
            <a:off x="1532467" y="500062"/>
            <a:ext cx="10515600" cy="956205"/>
          </a:xfrm>
        </p:spPr>
        <p:txBody>
          <a:bodyPr>
            <a:normAutofit fontScale="90000"/>
          </a:bodyPr>
          <a:lstStyle/>
          <a:p>
            <a:r>
              <a:rPr lang="en-PK" sz="3600" dirty="0"/>
              <a:t> B- </a:t>
            </a:r>
            <a:r>
              <a:rPr lang="en-US" sz="3600" dirty="0"/>
              <a:t>Gender Disparity and the Anonymity of Cyberspace</a:t>
            </a:r>
            <a:br>
              <a:rPr lang="en-GB" sz="3600" i="0" u="none" strike="noStrike" dirty="0">
                <a:solidFill>
                  <a:srgbClr val="000000"/>
                </a:solidFill>
                <a:effectLst/>
              </a:rPr>
            </a:br>
            <a:endParaRPr lang="en-PK" sz="3600" dirty="0"/>
          </a:p>
        </p:txBody>
      </p:sp>
    </p:spTree>
    <p:extLst>
      <p:ext uri="{BB962C8B-B14F-4D97-AF65-F5344CB8AC3E}">
        <p14:creationId xmlns:p14="http://schemas.microsoft.com/office/powerpoint/2010/main" val="2037882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570FB-5445-2887-786B-6E67C163931D}"/>
              </a:ext>
            </a:extLst>
          </p:cNvPr>
          <p:cNvSpPr>
            <a:spLocks noGrp="1"/>
          </p:cNvSpPr>
          <p:nvPr>
            <p:ph type="title"/>
          </p:nvPr>
        </p:nvSpPr>
        <p:spPr>
          <a:xfrm>
            <a:off x="1676400" y="572159"/>
            <a:ext cx="10515600" cy="1325563"/>
          </a:xfrm>
        </p:spPr>
        <p:txBody>
          <a:bodyPr>
            <a:noAutofit/>
          </a:bodyPr>
          <a:lstStyle/>
          <a:p>
            <a:r>
              <a:rPr lang="en-US" sz="3200" u="none" strike="noStrike" dirty="0">
                <a:ln>
                  <a:noFill/>
                </a:ln>
                <a:effectLst>
                  <a:outerShdw sx="0" sy="0">
                    <a:srgbClr val="000000"/>
                  </a:outerShdw>
                </a:effectLst>
                <a:latin typeface="+mn-lt"/>
                <a:ea typeface="SimSun" panose="02010600030101010101" pitchFamily="2" charset="-122"/>
              </a:rPr>
              <a:t>C- Motivations Driving Cyber Offenses: Economic and Ideological Factors</a:t>
            </a:r>
            <a:br>
              <a:rPr lang="en-PK" sz="3200" u="none" strike="noStrike" dirty="0">
                <a:ln>
                  <a:noFill/>
                </a:ln>
                <a:effectLst>
                  <a:outerShdw sx="0" sy="0">
                    <a:srgbClr val="000000"/>
                  </a:outerShdw>
                </a:effectLst>
                <a:latin typeface="+mn-lt"/>
                <a:ea typeface="Times New Roman" panose="02020603050405020304" pitchFamily="18" charset="0"/>
              </a:rPr>
            </a:br>
            <a:endParaRPr lang="en-PK" sz="3200" dirty="0">
              <a:latin typeface="+mn-lt"/>
            </a:endParaRPr>
          </a:p>
        </p:txBody>
      </p:sp>
      <p:sp>
        <p:nvSpPr>
          <p:cNvPr id="3" name="Content Placeholder 2">
            <a:extLst>
              <a:ext uri="{FF2B5EF4-FFF2-40B4-BE49-F238E27FC236}">
                <a16:creationId xmlns:a16="http://schemas.microsoft.com/office/drawing/2014/main" id="{D6872C79-F87D-4FC6-297F-DD41D75070B5}"/>
              </a:ext>
            </a:extLst>
          </p:cNvPr>
          <p:cNvSpPr>
            <a:spLocks noGrp="1"/>
          </p:cNvSpPr>
          <p:nvPr>
            <p:ph idx="1"/>
          </p:nvPr>
        </p:nvSpPr>
        <p:spPr>
          <a:xfrm>
            <a:off x="838200" y="2055724"/>
            <a:ext cx="10515600" cy="4802187"/>
          </a:xfrm>
        </p:spPr>
        <p:txBody>
          <a:bodyPr>
            <a:normAutofit/>
          </a:bodyPr>
          <a:lstStyle/>
          <a:p>
            <a:r>
              <a:rPr lang="en-US" dirty="0">
                <a:solidFill>
                  <a:srgbClr val="000000"/>
                </a:solidFill>
                <a:effectLst/>
                <a:ea typeface="Times New Roman" panose="02020603050405020304" pitchFamily="18" charset="0"/>
              </a:rPr>
              <a:t>Economic gain: Main motive in 41.28% of cases (fraud/extortion).</a:t>
            </a:r>
          </a:p>
          <a:p>
            <a:endParaRPr lang="en-US" dirty="0">
              <a:solidFill>
                <a:srgbClr val="000000"/>
              </a:solidFill>
              <a:effectLst/>
              <a:ea typeface="Times New Roman" panose="02020603050405020304" pitchFamily="18" charset="0"/>
            </a:endParaRPr>
          </a:p>
          <a:p>
            <a:r>
              <a:rPr lang="en-US" dirty="0">
                <a:solidFill>
                  <a:srgbClr val="000000"/>
                </a:solidFill>
                <a:effectLst/>
                <a:ea typeface="Times New Roman" panose="02020603050405020304" pitchFamily="18" charset="0"/>
              </a:rPr>
              <a:t>Ideological motives in 10.32% of cases (extremism-related crimes).</a:t>
            </a:r>
          </a:p>
          <a:p>
            <a:endParaRPr lang="en-US" dirty="0">
              <a:solidFill>
                <a:srgbClr val="000000"/>
              </a:solidFill>
              <a:effectLst/>
              <a:ea typeface="Times New Roman" panose="02020603050405020304" pitchFamily="18" charset="0"/>
            </a:endParaRPr>
          </a:p>
          <a:p>
            <a:r>
              <a:rPr lang="en-US" dirty="0">
                <a:solidFill>
                  <a:srgbClr val="000000"/>
                </a:solidFill>
                <a:effectLst/>
                <a:ea typeface="Times New Roman" panose="02020603050405020304" pitchFamily="18" charset="0"/>
              </a:rPr>
              <a:t>Cyberspace expands offender reach, enabling wider victim targeting.</a:t>
            </a:r>
          </a:p>
          <a:p>
            <a:endParaRPr lang="en-US" dirty="0">
              <a:solidFill>
                <a:srgbClr val="000000"/>
              </a:solidFill>
              <a:effectLst/>
              <a:ea typeface="Times New Roman" panose="02020603050405020304" pitchFamily="18" charset="0"/>
            </a:endParaRPr>
          </a:p>
          <a:p>
            <a:r>
              <a:rPr lang="en-US" dirty="0">
                <a:solidFill>
                  <a:srgbClr val="000000"/>
                </a:solidFill>
                <a:effectLst/>
                <a:ea typeface="Times New Roman" panose="02020603050405020304" pitchFamily="18" charset="0"/>
              </a:rPr>
              <a:t>Ideologically motivated crimes facilitated by online connectivity.</a:t>
            </a:r>
          </a:p>
          <a:p>
            <a:endParaRPr lang="en-US" dirty="0">
              <a:solidFill>
                <a:srgbClr val="000000"/>
              </a:solidFill>
              <a:effectLst/>
              <a:ea typeface="Times New Roman" panose="02020603050405020304" pitchFamily="18" charset="0"/>
            </a:endParaRPr>
          </a:p>
          <a:p>
            <a:endParaRPr lang="en-PK" dirty="0"/>
          </a:p>
        </p:txBody>
      </p:sp>
    </p:spTree>
    <p:extLst>
      <p:ext uri="{BB962C8B-B14F-4D97-AF65-F5344CB8AC3E}">
        <p14:creationId xmlns:p14="http://schemas.microsoft.com/office/powerpoint/2010/main" val="1302719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143000"/>
          </a:xfrm>
        </p:spPr>
        <p:txBody>
          <a:bodyPr>
            <a:normAutofit/>
          </a:bodyPr>
          <a:lstStyle/>
          <a:p>
            <a:r>
              <a:rPr lang="en-AU" sz="3600" dirty="0"/>
              <a:t>Introduction – </a:t>
            </a:r>
            <a:r>
              <a:rPr lang="en-AU" sz="3600" dirty="0" err="1"/>
              <a:t>Cont</a:t>
            </a:r>
            <a:r>
              <a:rPr lang="en-AU" sz="3600" dirty="0"/>
              <a:t> …</a:t>
            </a:r>
            <a:endParaRPr lang="en-US" sz="3600" dirty="0"/>
          </a:p>
        </p:txBody>
      </p:sp>
      <p:sp>
        <p:nvSpPr>
          <p:cNvPr id="3" name="Content Placeholder 2"/>
          <p:cNvSpPr>
            <a:spLocks noGrp="1"/>
          </p:cNvSpPr>
          <p:nvPr>
            <p:ph idx="1"/>
          </p:nvPr>
        </p:nvSpPr>
        <p:spPr>
          <a:xfrm>
            <a:off x="1981200" y="1600201"/>
            <a:ext cx="8229600" cy="4864100"/>
          </a:xfrm>
        </p:spPr>
        <p:txBody>
          <a:bodyPr>
            <a:normAutofit/>
          </a:bodyPr>
          <a:lstStyle/>
          <a:p>
            <a:pPr algn="just">
              <a:lnSpc>
                <a:spcPct val="150000"/>
              </a:lnSpc>
            </a:pPr>
            <a:r>
              <a:rPr lang="en-AU" sz="1800" b="1" dirty="0">
                <a:solidFill>
                  <a:schemeClr val="tx2"/>
                </a:solidFill>
              </a:rPr>
              <a:t>G</a:t>
            </a:r>
            <a:r>
              <a:rPr lang="en-AU" sz="1900" b="1" dirty="0">
                <a:solidFill>
                  <a:schemeClr val="tx2"/>
                </a:solidFill>
              </a:rPr>
              <a:t>lobal financial losses </a:t>
            </a:r>
            <a:r>
              <a:rPr lang="en-AU" sz="1800" dirty="0"/>
              <a:t>from cybercrimes approaches $1-Trillion (McAfee,2020).</a:t>
            </a:r>
          </a:p>
          <a:p>
            <a:pPr marL="0" indent="0" algn="ctr">
              <a:lnSpc>
                <a:spcPct val="150000"/>
              </a:lnSpc>
              <a:buNone/>
            </a:pPr>
            <a:r>
              <a:rPr lang="en-AU" sz="1800" dirty="0"/>
              <a:t>But why it is happening ?</a:t>
            </a:r>
          </a:p>
          <a:p>
            <a:pPr lvl="1" algn="just">
              <a:lnSpc>
                <a:spcPct val="150000"/>
              </a:lnSpc>
            </a:pPr>
            <a:r>
              <a:rPr lang="en-PK" sz="1400" b="1" dirty="0">
                <a:solidFill>
                  <a:schemeClr val="tx2"/>
                </a:solidFill>
                <a:ea typeface="Georgia" panose="02040502050405020303" pitchFamily="18" charset="0"/>
              </a:rPr>
              <a:t>Lack of knowledge &amp; Skills</a:t>
            </a:r>
          </a:p>
          <a:p>
            <a:pPr lvl="1" algn="just">
              <a:lnSpc>
                <a:spcPct val="150000"/>
              </a:lnSpc>
            </a:pPr>
            <a:r>
              <a:rPr lang="en-GB" sz="1400" b="1" dirty="0">
                <a:solidFill>
                  <a:schemeClr val="tx2"/>
                </a:solidFill>
                <a:ea typeface="Georgia" panose="02040502050405020303" pitchFamily="18" charset="0"/>
              </a:rPr>
              <a:t>C</a:t>
            </a:r>
            <a:r>
              <a:rPr lang="en-PK" sz="1400" b="1" dirty="0">
                <a:solidFill>
                  <a:schemeClr val="tx2"/>
                </a:solidFill>
                <a:ea typeface="Georgia" panose="02040502050405020303" pitchFamily="18" charset="0"/>
              </a:rPr>
              <a:t>apacity to better understand</a:t>
            </a:r>
            <a:endParaRPr lang="en-PK" sz="1400" b="1" dirty="0">
              <a:solidFill>
                <a:srgbClr val="000000"/>
              </a:solidFill>
              <a:ea typeface="Georgia" panose="02040502050405020303" pitchFamily="18" charset="0"/>
            </a:endParaRPr>
          </a:p>
          <a:p>
            <a:pPr lvl="1" algn="just">
              <a:lnSpc>
                <a:spcPct val="150000"/>
              </a:lnSpc>
            </a:pPr>
            <a:r>
              <a:rPr lang="en-PK" sz="1400" b="1" dirty="0">
                <a:solidFill>
                  <a:schemeClr val="tx2"/>
                </a:solidFill>
              </a:rPr>
              <a:t>Combat Cyber crimes       </a:t>
            </a:r>
            <a:r>
              <a:rPr lang="en-PK" sz="1400" dirty="0">
                <a:solidFill>
                  <a:srgbClr val="000000"/>
                </a:solidFill>
                <a:latin typeface="Times New Roman" panose="02020603050405020304" pitchFamily="18" charset="0"/>
                <a:ea typeface="Georgia" panose="02040502050405020303" pitchFamily="18" charset="0"/>
              </a:rPr>
              <a:t>(</a:t>
            </a:r>
            <a:r>
              <a:rPr lang="en-PK" sz="1400" dirty="0">
                <a:solidFill>
                  <a:srgbClr val="222222"/>
                </a:solidFill>
                <a:latin typeface="Times New Roman" panose="02020603050405020304" pitchFamily="18" charset="0"/>
                <a:ea typeface="Times New Roman" panose="02020603050405020304" pitchFamily="18" charset="0"/>
              </a:rPr>
              <a:t>Zollo and Quattrociocchi, 2018)</a:t>
            </a:r>
            <a:r>
              <a:rPr lang="en-PK" sz="1400" dirty="0">
                <a:solidFill>
                  <a:srgbClr val="000000"/>
                </a:solidFill>
                <a:latin typeface="Times New Roman" panose="02020603050405020304" pitchFamily="18" charset="0"/>
                <a:ea typeface="Times New Roman" panose="02020603050405020304" pitchFamily="18" charset="0"/>
              </a:rPr>
              <a:t>.</a:t>
            </a:r>
          </a:p>
          <a:p>
            <a:pPr marL="0" indent="0" algn="just">
              <a:lnSpc>
                <a:spcPct val="150000"/>
              </a:lnSpc>
              <a:buNone/>
            </a:pPr>
            <a:endParaRPr lang="en-US" sz="1800" dirty="0"/>
          </a:p>
          <a:p>
            <a:pPr algn="just">
              <a:lnSpc>
                <a:spcPct val="150000"/>
              </a:lnSpc>
            </a:pPr>
            <a:r>
              <a:rPr lang="en-AU" sz="1800" dirty="0"/>
              <a:t>Another Study in India, Malaysia, Pakistan, Philippines &amp; Republic of Korea women are often </a:t>
            </a:r>
            <a:r>
              <a:rPr lang="en-AU" sz="1900" b="1" dirty="0">
                <a:solidFill>
                  <a:schemeClr val="tx2"/>
                </a:solidFill>
              </a:rPr>
              <a:t>assaulted online</a:t>
            </a:r>
            <a:r>
              <a:rPr lang="en-AU" sz="1800" dirty="0"/>
              <a:t>, due to </a:t>
            </a:r>
            <a:r>
              <a:rPr lang="en-AU" sz="1800" b="1" u="sng" dirty="0">
                <a:solidFill>
                  <a:schemeClr val="tx2"/>
                </a:solidFill>
              </a:rPr>
              <a:t>lack of digital skills</a:t>
            </a:r>
            <a:r>
              <a:rPr lang="en-AU" sz="1800" b="1" dirty="0">
                <a:solidFill>
                  <a:schemeClr val="tx2"/>
                </a:solidFill>
              </a:rPr>
              <a:t>,  </a:t>
            </a:r>
            <a:r>
              <a:rPr lang="en-AU" sz="1800" dirty="0"/>
              <a:t>women / girls are at greater risk. (UN Women,2020).</a:t>
            </a:r>
          </a:p>
        </p:txBody>
      </p:sp>
      <p:sp>
        <p:nvSpPr>
          <p:cNvPr id="8" name="Slide Number Placeholder 7">
            <a:extLst>
              <a:ext uri="{FF2B5EF4-FFF2-40B4-BE49-F238E27FC236}">
                <a16:creationId xmlns:a16="http://schemas.microsoft.com/office/drawing/2014/main" id="{9ACC1896-9FC2-F137-EA19-AEEC34013E43}"/>
              </a:ext>
            </a:extLst>
          </p:cNvPr>
          <p:cNvSpPr>
            <a:spLocks noGrp="1"/>
          </p:cNvSpPr>
          <p:nvPr>
            <p:ph type="sldNum" sz="quarter" idx="12"/>
          </p:nvPr>
        </p:nvSpPr>
        <p:spPr/>
        <p:txBody>
          <a:bodyPr/>
          <a:lstStyle/>
          <a:p>
            <a:fld id="{A07E6FB1-C707-874A-9646-C5EA29019CEA}" type="slidenum">
              <a:rPr lang="en-US" smtClean="0"/>
              <a:t>4</a:t>
            </a:fld>
            <a:endParaRPr lang="en-US"/>
          </a:p>
        </p:txBody>
      </p:sp>
    </p:spTree>
    <p:extLst>
      <p:ext uri="{BB962C8B-B14F-4D97-AF65-F5344CB8AC3E}">
        <p14:creationId xmlns:p14="http://schemas.microsoft.com/office/powerpoint/2010/main" val="4976287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ADDF-449A-8F14-3137-75BD4EAE7A5E}"/>
              </a:ext>
            </a:extLst>
          </p:cNvPr>
          <p:cNvSpPr>
            <a:spLocks noGrp="1"/>
          </p:cNvSpPr>
          <p:nvPr>
            <p:ph type="title"/>
          </p:nvPr>
        </p:nvSpPr>
        <p:spPr>
          <a:xfrm>
            <a:off x="1676400" y="500062"/>
            <a:ext cx="10515600" cy="1325563"/>
          </a:xfrm>
        </p:spPr>
        <p:txBody>
          <a:bodyPr/>
          <a:lstStyle/>
          <a:p>
            <a:r>
              <a:rPr lang="en-PK" sz="3200" dirty="0">
                <a:effectLst>
                  <a:outerShdw sx="0" sy="0">
                    <a:srgbClr val="000000"/>
                  </a:outerShdw>
                </a:effectLst>
                <a:latin typeface="+mn-lt"/>
                <a:ea typeface="SimSun" panose="02010600030101010101" pitchFamily="2" charset="-122"/>
              </a:rPr>
              <a:t>D- Cyberspace-Physical Space Fluidity in Cybercrime</a:t>
            </a:r>
            <a:endParaRPr lang="en-PK" dirty="0"/>
          </a:p>
        </p:txBody>
      </p:sp>
      <p:sp>
        <p:nvSpPr>
          <p:cNvPr id="3" name="Content Placeholder 2">
            <a:extLst>
              <a:ext uri="{FF2B5EF4-FFF2-40B4-BE49-F238E27FC236}">
                <a16:creationId xmlns:a16="http://schemas.microsoft.com/office/drawing/2014/main" id="{DE0390E3-E608-754D-A2E6-E075BA16957D}"/>
              </a:ext>
            </a:extLst>
          </p:cNvPr>
          <p:cNvSpPr>
            <a:spLocks noGrp="1"/>
          </p:cNvSpPr>
          <p:nvPr>
            <p:ph idx="1"/>
          </p:nvPr>
        </p:nvSpPr>
        <p:spPr>
          <a:xfrm>
            <a:off x="838200" y="2006600"/>
            <a:ext cx="10515600" cy="4351338"/>
          </a:xfrm>
        </p:spPr>
        <p:txBody>
          <a:bodyPr/>
          <a:lstStyle/>
          <a:p>
            <a:r>
              <a:rPr lang="en-GB" dirty="0"/>
              <a:t>Offenders use physical tools (e.g., BVS devices, fake fingerprints) for cybercrimes.</a:t>
            </a:r>
          </a:p>
          <a:p>
            <a:endParaRPr lang="en-GB" dirty="0"/>
          </a:p>
          <a:p>
            <a:r>
              <a:rPr lang="en-GB" dirty="0"/>
              <a:t>Digital crimes have real-world impacts (financial harm, harassment).</a:t>
            </a:r>
          </a:p>
          <a:p>
            <a:endParaRPr lang="en-GB" dirty="0"/>
          </a:p>
          <a:p>
            <a:r>
              <a:rPr lang="en-GB" dirty="0"/>
              <a:t>Cyberspace and physical space blend, affecting victims offline.</a:t>
            </a:r>
          </a:p>
          <a:p>
            <a:endParaRPr lang="en-GB" dirty="0"/>
          </a:p>
          <a:p>
            <a:r>
              <a:rPr lang="en-GB" dirty="0"/>
              <a:t>Need for integrated digital-physical crime prevention strategies.</a:t>
            </a:r>
          </a:p>
          <a:p>
            <a:endParaRPr lang="en-GB" dirty="0"/>
          </a:p>
          <a:p>
            <a:endParaRPr lang="en-PK" dirty="0"/>
          </a:p>
        </p:txBody>
      </p:sp>
    </p:spTree>
    <p:extLst>
      <p:ext uri="{BB962C8B-B14F-4D97-AF65-F5344CB8AC3E}">
        <p14:creationId xmlns:p14="http://schemas.microsoft.com/office/powerpoint/2010/main" val="316575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0614" y="2715653"/>
            <a:ext cx="6349540" cy="1025071"/>
          </a:xfrm>
        </p:spPr>
        <p:txBody>
          <a:bodyPr>
            <a:normAutofit/>
          </a:bodyPr>
          <a:lstStyle/>
          <a:p>
            <a:pPr lvl="1" algn="ctr" defTabSz="457200" rtl="0">
              <a:spcBef>
                <a:spcPct val="0"/>
              </a:spcBef>
            </a:pPr>
            <a:r>
              <a:rPr lang="en-US" sz="4000" b="1" dirty="0">
                <a:solidFill>
                  <a:schemeClr val="accent5">
                    <a:lumMod val="75000"/>
                  </a:schemeClr>
                </a:solidFill>
                <a:latin typeface="Brush Script MT Italic"/>
                <a:cs typeface="Brush Script MT Italic"/>
              </a:rPr>
              <a:t>Thank  You</a:t>
            </a:r>
          </a:p>
        </p:txBody>
      </p:sp>
      <p:sp>
        <p:nvSpPr>
          <p:cNvPr id="7" name="Slide Number Placeholder 6">
            <a:extLst>
              <a:ext uri="{FF2B5EF4-FFF2-40B4-BE49-F238E27FC236}">
                <a16:creationId xmlns:a16="http://schemas.microsoft.com/office/drawing/2014/main" id="{F2278749-1911-4B26-E12F-EFEFC0EFFC68}"/>
              </a:ext>
            </a:extLst>
          </p:cNvPr>
          <p:cNvSpPr>
            <a:spLocks noGrp="1"/>
          </p:cNvSpPr>
          <p:nvPr>
            <p:ph type="sldNum" sz="quarter" idx="12"/>
          </p:nvPr>
        </p:nvSpPr>
        <p:spPr/>
        <p:txBody>
          <a:bodyPr/>
          <a:lstStyle/>
          <a:p>
            <a:fld id="{A07E6FB1-C707-874A-9646-C5EA29019CEA}" type="slidenum">
              <a:rPr lang="en-US" smtClean="0"/>
              <a:t>41</a:t>
            </a:fld>
            <a:endParaRPr lang="en-US"/>
          </a:p>
        </p:txBody>
      </p:sp>
    </p:spTree>
    <p:extLst>
      <p:ext uri="{BB962C8B-B14F-4D97-AF65-F5344CB8AC3E}">
        <p14:creationId xmlns:p14="http://schemas.microsoft.com/office/powerpoint/2010/main" val="1571318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64BAF-C2BC-DFDC-41C5-F98F57C452B0}"/>
              </a:ext>
            </a:extLst>
          </p:cNvPr>
          <p:cNvSpPr>
            <a:spLocks noGrp="1"/>
          </p:cNvSpPr>
          <p:nvPr>
            <p:ph type="title"/>
          </p:nvPr>
        </p:nvSpPr>
        <p:spPr>
          <a:xfrm>
            <a:off x="1890583" y="377483"/>
            <a:ext cx="8981303" cy="932334"/>
          </a:xfrm>
        </p:spPr>
        <p:txBody>
          <a:bodyPr>
            <a:normAutofit/>
          </a:bodyPr>
          <a:lstStyle/>
          <a:p>
            <a:r>
              <a:rPr lang="en-PK" sz="3600" dirty="0"/>
              <a:t>Financial Fraud</a:t>
            </a:r>
          </a:p>
        </p:txBody>
      </p:sp>
      <p:pic>
        <p:nvPicPr>
          <p:cNvPr id="4" name="Picture 3">
            <a:extLst>
              <a:ext uri="{FF2B5EF4-FFF2-40B4-BE49-F238E27FC236}">
                <a16:creationId xmlns:a16="http://schemas.microsoft.com/office/drawing/2014/main" id="{71DDF85F-5C5B-62A1-D88C-C304673BF1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6742" y="1598929"/>
            <a:ext cx="10509545" cy="1626183"/>
          </a:xfrm>
          <a:prstGeom prst="rect">
            <a:avLst/>
          </a:prstGeom>
        </p:spPr>
      </p:pic>
      <p:sp>
        <p:nvSpPr>
          <p:cNvPr id="5" name="Title 1">
            <a:extLst>
              <a:ext uri="{FF2B5EF4-FFF2-40B4-BE49-F238E27FC236}">
                <a16:creationId xmlns:a16="http://schemas.microsoft.com/office/drawing/2014/main" id="{CB3DBE71-9BAE-3F81-AA18-B0CDD39F3047}"/>
              </a:ext>
            </a:extLst>
          </p:cNvPr>
          <p:cNvSpPr txBox="1">
            <a:spLocks/>
          </p:cNvSpPr>
          <p:nvPr/>
        </p:nvSpPr>
        <p:spPr>
          <a:xfrm>
            <a:off x="1890583" y="3225112"/>
            <a:ext cx="474705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pc="-5">
                <a:solidFill>
                  <a:srgbClr val="000000"/>
                </a:solidFill>
                <a:ea typeface="Times New Roman" panose="02020603050405020304" pitchFamily="18" charset="0"/>
              </a:rPr>
              <a:t>Harassment</a:t>
            </a:r>
            <a:endParaRPr lang="en-PK" sz="3600" dirty="0"/>
          </a:p>
        </p:txBody>
      </p:sp>
      <p:pic>
        <p:nvPicPr>
          <p:cNvPr id="6" name="Picture 5">
            <a:extLst>
              <a:ext uri="{FF2B5EF4-FFF2-40B4-BE49-F238E27FC236}">
                <a16:creationId xmlns:a16="http://schemas.microsoft.com/office/drawing/2014/main" id="{3F3C7D32-3180-2993-C7F9-4B9881541C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4705" y="4263082"/>
            <a:ext cx="10491582" cy="1544594"/>
          </a:xfrm>
          <a:prstGeom prst="rect">
            <a:avLst/>
          </a:prstGeom>
        </p:spPr>
      </p:pic>
    </p:spTree>
    <p:extLst>
      <p:ext uri="{BB962C8B-B14F-4D97-AF65-F5344CB8AC3E}">
        <p14:creationId xmlns:p14="http://schemas.microsoft.com/office/powerpoint/2010/main" val="17208582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BE75B6-5BB6-40AD-AAF3-66CA65B084B0}"/>
              </a:ext>
            </a:extLst>
          </p:cNvPr>
          <p:cNvSpPr txBox="1">
            <a:spLocks/>
          </p:cNvSpPr>
          <p:nvPr/>
        </p:nvSpPr>
        <p:spPr>
          <a:xfrm>
            <a:off x="1825711" y="259493"/>
            <a:ext cx="7045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K" sz="3600" dirty="0"/>
              <a:t>Hate Speech</a:t>
            </a:r>
          </a:p>
        </p:txBody>
      </p:sp>
      <p:pic>
        <p:nvPicPr>
          <p:cNvPr id="6" name="Picture 5">
            <a:extLst>
              <a:ext uri="{FF2B5EF4-FFF2-40B4-BE49-F238E27FC236}">
                <a16:creationId xmlns:a16="http://schemas.microsoft.com/office/drawing/2014/main" id="{818FA894-27ED-D91F-93F2-0C4B3121B1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0553"/>
          <a:stretch/>
        </p:blipFill>
        <p:spPr bwMode="auto">
          <a:xfrm>
            <a:off x="1313004" y="1585056"/>
            <a:ext cx="10401202" cy="1173518"/>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AF1256D3-6E86-F074-6829-3B70CAC26AA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3005" y="4423719"/>
            <a:ext cx="10401202" cy="1396313"/>
          </a:xfrm>
          <a:prstGeom prst="rect">
            <a:avLst/>
          </a:prstGeom>
        </p:spPr>
      </p:pic>
      <p:sp>
        <p:nvSpPr>
          <p:cNvPr id="10" name="Title 1">
            <a:extLst>
              <a:ext uri="{FF2B5EF4-FFF2-40B4-BE49-F238E27FC236}">
                <a16:creationId xmlns:a16="http://schemas.microsoft.com/office/drawing/2014/main" id="{5FE9FEB1-422A-0180-2A58-93E3E1CABA86}"/>
              </a:ext>
            </a:extLst>
          </p:cNvPr>
          <p:cNvSpPr txBox="1">
            <a:spLocks/>
          </p:cNvSpPr>
          <p:nvPr/>
        </p:nvSpPr>
        <p:spPr>
          <a:xfrm>
            <a:off x="1941040" y="3243731"/>
            <a:ext cx="7045412" cy="99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K" sz="3600" dirty="0"/>
              <a:t>Identity Theft</a:t>
            </a:r>
          </a:p>
        </p:txBody>
      </p:sp>
    </p:spTree>
    <p:extLst>
      <p:ext uri="{BB962C8B-B14F-4D97-AF65-F5344CB8AC3E}">
        <p14:creationId xmlns:p14="http://schemas.microsoft.com/office/powerpoint/2010/main" val="8376280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BE75B6-5BB6-40AD-AAF3-66CA65B084B0}"/>
              </a:ext>
            </a:extLst>
          </p:cNvPr>
          <p:cNvSpPr txBox="1">
            <a:spLocks/>
          </p:cNvSpPr>
          <p:nvPr/>
        </p:nvSpPr>
        <p:spPr>
          <a:xfrm>
            <a:off x="1714501" y="583958"/>
            <a:ext cx="7045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K" sz="3600" dirty="0"/>
              <a:t>Cyber Stalking</a:t>
            </a:r>
          </a:p>
        </p:txBody>
      </p:sp>
      <p:sp>
        <p:nvSpPr>
          <p:cNvPr id="10" name="Title 1">
            <a:extLst>
              <a:ext uri="{FF2B5EF4-FFF2-40B4-BE49-F238E27FC236}">
                <a16:creationId xmlns:a16="http://schemas.microsoft.com/office/drawing/2014/main" id="{5FE9FEB1-422A-0180-2A58-93E3E1CABA86}"/>
              </a:ext>
            </a:extLst>
          </p:cNvPr>
          <p:cNvSpPr txBox="1">
            <a:spLocks/>
          </p:cNvSpPr>
          <p:nvPr/>
        </p:nvSpPr>
        <p:spPr>
          <a:xfrm>
            <a:off x="1813355" y="3429000"/>
            <a:ext cx="7045412" cy="99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K" sz="3600" dirty="0"/>
              <a:t>Child Pornography</a:t>
            </a:r>
          </a:p>
        </p:txBody>
      </p:sp>
      <p:pic>
        <p:nvPicPr>
          <p:cNvPr id="2" name="Picture 1">
            <a:extLst>
              <a:ext uri="{FF2B5EF4-FFF2-40B4-BE49-F238E27FC236}">
                <a16:creationId xmlns:a16="http://schemas.microsoft.com/office/drawing/2014/main" id="{BE38C430-21C3-FC6B-61A1-2D039DFD40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12059" y="1717588"/>
            <a:ext cx="9838301" cy="992451"/>
          </a:xfrm>
          <a:prstGeom prst="rect">
            <a:avLst/>
          </a:prstGeom>
        </p:spPr>
      </p:pic>
      <p:pic>
        <p:nvPicPr>
          <p:cNvPr id="3" name="Picture 2">
            <a:extLst>
              <a:ext uri="{FF2B5EF4-FFF2-40B4-BE49-F238E27FC236}">
                <a16:creationId xmlns:a16="http://schemas.microsoft.com/office/drawing/2014/main" id="{A787D515-BFF3-3B45-6DE7-C1B0CD8EC0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059" y="4448431"/>
            <a:ext cx="9891174" cy="1394313"/>
          </a:xfrm>
          <a:prstGeom prst="rect">
            <a:avLst/>
          </a:prstGeom>
        </p:spPr>
      </p:pic>
    </p:spTree>
    <p:extLst>
      <p:ext uri="{BB962C8B-B14F-4D97-AF65-F5344CB8AC3E}">
        <p14:creationId xmlns:p14="http://schemas.microsoft.com/office/powerpoint/2010/main" val="2212311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BE75B6-5BB6-40AD-AAF3-66CA65B084B0}"/>
              </a:ext>
            </a:extLst>
          </p:cNvPr>
          <p:cNvSpPr txBox="1">
            <a:spLocks/>
          </p:cNvSpPr>
          <p:nvPr/>
        </p:nvSpPr>
        <p:spPr>
          <a:xfrm>
            <a:off x="1825711" y="259493"/>
            <a:ext cx="7045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pc="-5" dirty="0">
                <a:solidFill>
                  <a:srgbClr val="000000"/>
                </a:solidFill>
                <a:effectLst/>
                <a:ea typeface="Times New Roman" panose="02020603050405020304" pitchFamily="18" charset="0"/>
              </a:rPr>
              <a:t>Interference with information systems or data</a:t>
            </a:r>
            <a:endParaRPr lang="en-PK" sz="3600" spc="-5" dirty="0">
              <a:effectLst/>
              <a:ea typeface="Times New Roman" panose="02020603050405020304" pitchFamily="18" charset="0"/>
            </a:endParaRPr>
          </a:p>
        </p:txBody>
      </p:sp>
      <p:sp>
        <p:nvSpPr>
          <p:cNvPr id="10" name="Title 1">
            <a:extLst>
              <a:ext uri="{FF2B5EF4-FFF2-40B4-BE49-F238E27FC236}">
                <a16:creationId xmlns:a16="http://schemas.microsoft.com/office/drawing/2014/main" id="{5FE9FEB1-422A-0180-2A58-93E3E1CABA86}"/>
              </a:ext>
            </a:extLst>
          </p:cNvPr>
          <p:cNvSpPr txBox="1">
            <a:spLocks/>
          </p:cNvSpPr>
          <p:nvPr/>
        </p:nvSpPr>
        <p:spPr>
          <a:xfrm>
            <a:off x="2011062" y="3403694"/>
            <a:ext cx="7045412" cy="99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PK" sz="3600" dirty="0"/>
              <a:t>Defamation</a:t>
            </a:r>
          </a:p>
        </p:txBody>
      </p:sp>
      <p:pic>
        <p:nvPicPr>
          <p:cNvPr id="4" name="Picture 3">
            <a:extLst>
              <a:ext uri="{FF2B5EF4-FFF2-40B4-BE49-F238E27FC236}">
                <a16:creationId xmlns:a16="http://schemas.microsoft.com/office/drawing/2014/main" id="{9F592EB2-5F51-BFE5-0A34-70A2C4876B8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207" y="1751612"/>
            <a:ext cx="10536041" cy="1153433"/>
          </a:xfrm>
          <a:prstGeom prst="rect">
            <a:avLst/>
          </a:prstGeom>
        </p:spPr>
      </p:pic>
      <p:pic>
        <p:nvPicPr>
          <p:cNvPr id="6" name="Picture 5">
            <a:extLst>
              <a:ext uri="{FF2B5EF4-FFF2-40B4-BE49-F238E27FC236}">
                <a16:creationId xmlns:a16="http://schemas.microsoft.com/office/drawing/2014/main" id="{29128013-9A4A-C556-0DB5-2206E1CC58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681" y="4396145"/>
            <a:ext cx="10623567" cy="1248895"/>
          </a:xfrm>
          <a:prstGeom prst="rect">
            <a:avLst/>
          </a:prstGeom>
        </p:spPr>
      </p:pic>
    </p:spTree>
    <p:extLst>
      <p:ext uri="{BB962C8B-B14F-4D97-AF65-F5344CB8AC3E}">
        <p14:creationId xmlns:p14="http://schemas.microsoft.com/office/powerpoint/2010/main" val="28688329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BE75B6-5BB6-40AD-AAF3-66CA65B084B0}"/>
              </a:ext>
            </a:extLst>
          </p:cNvPr>
          <p:cNvSpPr txBox="1">
            <a:spLocks/>
          </p:cNvSpPr>
          <p:nvPr/>
        </p:nvSpPr>
        <p:spPr>
          <a:xfrm>
            <a:off x="1825711" y="259493"/>
            <a:ext cx="7045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182880" algn="just">
              <a:lnSpc>
                <a:spcPct val="95000"/>
              </a:lnSpc>
              <a:spcAft>
                <a:spcPts val="600"/>
              </a:spcAft>
              <a:tabLst>
                <a:tab pos="182880" algn="l"/>
              </a:tabLst>
            </a:pPr>
            <a:r>
              <a:rPr lang="en-US" sz="3600" spc="-5" dirty="0">
                <a:solidFill>
                  <a:srgbClr val="000000"/>
                </a:solidFill>
                <a:effectLst/>
                <a:ea typeface="Times New Roman" panose="02020603050405020304" pitchFamily="18" charset="0"/>
              </a:rPr>
              <a:t>Electronic forgery</a:t>
            </a:r>
            <a:endParaRPr lang="en-PK" sz="3600" spc="-5" dirty="0">
              <a:effectLst/>
              <a:ea typeface="Times New Roman" panose="02020603050405020304" pitchFamily="18" charset="0"/>
            </a:endParaRPr>
          </a:p>
        </p:txBody>
      </p:sp>
      <p:sp>
        <p:nvSpPr>
          <p:cNvPr id="10" name="Title 1">
            <a:extLst>
              <a:ext uri="{FF2B5EF4-FFF2-40B4-BE49-F238E27FC236}">
                <a16:creationId xmlns:a16="http://schemas.microsoft.com/office/drawing/2014/main" id="{5FE9FEB1-422A-0180-2A58-93E3E1CABA86}"/>
              </a:ext>
            </a:extLst>
          </p:cNvPr>
          <p:cNvSpPr txBox="1">
            <a:spLocks/>
          </p:cNvSpPr>
          <p:nvPr/>
        </p:nvSpPr>
        <p:spPr>
          <a:xfrm>
            <a:off x="1825711" y="3670342"/>
            <a:ext cx="7045412" cy="99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182880" algn="just">
              <a:lnSpc>
                <a:spcPct val="95000"/>
              </a:lnSpc>
              <a:spcAft>
                <a:spcPts val="600"/>
              </a:spcAft>
              <a:tabLst>
                <a:tab pos="182880" algn="l"/>
              </a:tabLst>
            </a:pPr>
            <a:r>
              <a:rPr lang="en-US" sz="3600" spc="-5" dirty="0">
                <a:solidFill>
                  <a:srgbClr val="000000"/>
                </a:solidFill>
                <a:effectLst/>
                <a:ea typeface="Times New Roman" panose="02020603050405020304" pitchFamily="18" charset="0"/>
              </a:rPr>
              <a:t>Cyberbullying</a:t>
            </a:r>
            <a:endParaRPr lang="en-PK" sz="3600" spc="-5" dirty="0">
              <a:effectLst/>
              <a:ea typeface="Times New Roman" panose="02020603050405020304" pitchFamily="18" charset="0"/>
            </a:endParaRPr>
          </a:p>
        </p:txBody>
      </p:sp>
      <p:pic>
        <p:nvPicPr>
          <p:cNvPr id="2" name="Picture 1">
            <a:extLst>
              <a:ext uri="{FF2B5EF4-FFF2-40B4-BE49-F238E27FC236}">
                <a16:creationId xmlns:a16="http://schemas.microsoft.com/office/drawing/2014/main" id="{837F3010-6AEB-09B9-CB35-6AA97689A3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5342" y="1745019"/>
            <a:ext cx="10480906" cy="1395958"/>
          </a:xfrm>
          <a:prstGeom prst="rect">
            <a:avLst/>
          </a:prstGeom>
        </p:spPr>
      </p:pic>
      <p:pic>
        <p:nvPicPr>
          <p:cNvPr id="3" name="Picture 2">
            <a:extLst>
              <a:ext uri="{FF2B5EF4-FFF2-40B4-BE49-F238E27FC236}">
                <a16:creationId xmlns:a16="http://schemas.microsoft.com/office/drawing/2014/main" id="{D72117D1-C2CF-CB77-CFD2-82DF1492CB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5342" y="4709639"/>
            <a:ext cx="10480906" cy="1128285"/>
          </a:xfrm>
          <a:prstGeom prst="rect">
            <a:avLst/>
          </a:prstGeom>
        </p:spPr>
      </p:pic>
    </p:spTree>
    <p:extLst>
      <p:ext uri="{BB962C8B-B14F-4D97-AF65-F5344CB8AC3E}">
        <p14:creationId xmlns:p14="http://schemas.microsoft.com/office/powerpoint/2010/main" val="168589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EBE75B6-5BB6-40AD-AAF3-66CA65B084B0}"/>
              </a:ext>
            </a:extLst>
          </p:cNvPr>
          <p:cNvSpPr txBox="1">
            <a:spLocks/>
          </p:cNvSpPr>
          <p:nvPr/>
        </p:nvSpPr>
        <p:spPr>
          <a:xfrm>
            <a:off x="1825711" y="580769"/>
            <a:ext cx="7045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182880" algn="just">
              <a:lnSpc>
                <a:spcPct val="95000"/>
              </a:lnSpc>
              <a:spcAft>
                <a:spcPts val="600"/>
              </a:spcAft>
              <a:tabLst>
                <a:tab pos="182880" algn="l"/>
              </a:tabLst>
            </a:pPr>
            <a:r>
              <a:rPr lang="x-none" sz="3600" spc="-5">
                <a:solidFill>
                  <a:srgbClr val="000000"/>
                </a:solidFill>
                <a:effectLst/>
                <a:ea typeface="Times New Roman" panose="02020603050405020304" pitchFamily="18" charset="0"/>
              </a:rPr>
              <a:t>Unauthorized copying of data</a:t>
            </a:r>
            <a:endParaRPr lang="en-PK" sz="3600" spc="-5" dirty="0">
              <a:effectLst/>
              <a:ea typeface="Times New Roman" panose="02020603050405020304" pitchFamily="18" charset="0"/>
            </a:endParaRPr>
          </a:p>
        </p:txBody>
      </p:sp>
      <p:sp>
        <p:nvSpPr>
          <p:cNvPr id="10" name="Title 1">
            <a:extLst>
              <a:ext uri="{FF2B5EF4-FFF2-40B4-BE49-F238E27FC236}">
                <a16:creationId xmlns:a16="http://schemas.microsoft.com/office/drawing/2014/main" id="{5FE9FEB1-422A-0180-2A58-93E3E1CABA86}"/>
              </a:ext>
            </a:extLst>
          </p:cNvPr>
          <p:cNvSpPr txBox="1">
            <a:spLocks/>
          </p:cNvSpPr>
          <p:nvPr/>
        </p:nvSpPr>
        <p:spPr>
          <a:xfrm>
            <a:off x="1825711" y="3670342"/>
            <a:ext cx="7045412" cy="9924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182880" algn="just">
              <a:lnSpc>
                <a:spcPct val="95000"/>
              </a:lnSpc>
              <a:spcAft>
                <a:spcPts val="600"/>
              </a:spcAft>
              <a:tabLst>
                <a:tab pos="182880" algn="l"/>
              </a:tabLst>
            </a:pPr>
            <a:endParaRPr lang="en-US" sz="3600" spc="-5" dirty="0">
              <a:solidFill>
                <a:srgbClr val="000000"/>
              </a:solidFill>
              <a:ea typeface="Times New Roman" panose="02020603050405020304" pitchFamily="18" charset="0"/>
            </a:endParaRPr>
          </a:p>
        </p:txBody>
      </p:sp>
      <p:pic>
        <p:nvPicPr>
          <p:cNvPr id="4" name="Picture 3">
            <a:extLst>
              <a:ext uri="{FF2B5EF4-FFF2-40B4-BE49-F238E27FC236}">
                <a16:creationId xmlns:a16="http://schemas.microsoft.com/office/drawing/2014/main" id="{0C635FF2-DEE4-B299-89AB-F46E8DBCCA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73008" y="2625865"/>
            <a:ext cx="10105804" cy="1123586"/>
          </a:xfrm>
          <a:prstGeom prst="rect">
            <a:avLst/>
          </a:prstGeom>
        </p:spPr>
      </p:pic>
    </p:spTree>
    <p:extLst>
      <p:ext uri="{BB962C8B-B14F-4D97-AF65-F5344CB8AC3E}">
        <p14:creationId xmlns:p14="http://schemas.microsoft.com/office/powerpoint/2010/main" val="1313862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B5071-C240-B758-36C6-9717DAFD5E3E}"/>
              </a:ext>
            </a:extLst>
          </p:cNvPr>
          <p:cNvSpPr>
            <a:spLocks noGrp="1"/>
          </p:cNvSpPr>
          <p:nvPr>
            <p:ph type="title"/>
          </p:nvPr>
        </p:nvSpPr>
        <p:spPr>
          <a:xfrm>
            <a:off x="2576848" y="4648613"/>
            <a:ext cx="6567152" cy="809370"/>
          </a:xfrm>
        </p:spPr>
        <p:txBody>
          <a:bodyPr>
            <a:normAutofit fontScale="90000"/>
          </a:bodyPr>
          <a:lstStyle/>
          <a:p>
            <a:r>
              <a:rPr lang="en-PK" sz="1800" dirty="0">
                <a:effectLst/>
                <a:latin typeface="AdvOTcb88df00"/>
                <a:ea typeface="Times New Roman" panose="02020603050405020304" pitchFamily="18" charset="0"/>
                <a:cs typeface="Times New Roman" panose="02020603050405020304" pitchFamily="18" charset="0"/>
              </a:rPr>
              <a:t>Fig. 1 The conceptual framework for analysing driving forces of cybercrime </a:t>
            </a:r>
            <a:br>
              <a:rPr lang="en-PK" sz="1800" dirty="0">
                <a:effectLst/>
                <a:latin typeface="Calibri" panose="020F0502020204030204" pitchFamily="34" charset="0"/>
                <a:ea typeface="Calibri" panose="020F0502020204030204" pitchFamily="34" charset="0"/>
                <a:cs typeface="Arial" panose="020B0604020202020204" pitchFamily="34" charset="0"/>
              </a:rPr>
            </a:br>
            <a:endParaRPr lang="en-PK" dirty="0"/>
          </a:p>
        </p:txBody>
      </p:sp>
      <p:sp>
        <p:nvSpPr>
          <p:cNvPr id="3" name="Content Placeholder 2">
            <a:extLst>
              <a:ext uri="{FF2B5EF4-FFF2-40B4-BE49-F238E27FC236}">
                <a16:creationId xmlns:a16="http://schemas.microsoft.com/office/drawing/2014/main" id="{A7A27A45-8284-73F5-B72F-E60292397314}"/>
              </a:ext>
            </a:extLst>
          </p:cNvPr>
          <p:cNvSpPr>
            <a:spLocks noGrp="1"/>
          </p:cNvSpPr>
          <p:nvPr>
            <p:ph idx="1"/>
          </p:nvPr>
        </p:nvSpPr>
        <p:spPr>
          <a:xfrm>
            <a:off x="838200" y="5615189"/>
            <a:ext cx="10515600" cy="561774"/>
          </a:xfrm>
        </p:spPr>
        <p:txBody>
          <a:bodyPr>
            <a:normAutofit fontScale="85000" lnSpcReduction="10000"/>
          </a:bodyPr>
          <a:lstStyle/>
          <a:p>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Chen, S., Hao, M., Ding, F., Jiang, D., Dong, J., Zhang, S., ... &amp; Gao, C. (2023). Exploring the global geography of cybercrime and its driving forces. </a:t>
            </a:r>
            <a:r>
              <a:rPr lang="en-US" sz="18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Humanities and Social Sciences Communications</a:t>
            </a: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r>
              <a:rPr lang="en-US" sz="18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10</a:t>
            </a: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(1), 1-10.</a:t>
            </a:r>
            <a:endParaRPr lang="en-PK" sz="1800" dirty="0">
              <a:effectLst/>
              <a:latin typeface="Calibri" panose="020F0502020204030204" pitchFamily="34" charset="0"/>
              <a:ea typeface="Calibri" panose="020F0502020204030204" pitchFamily="34" charset="0"/>
              <a:cs typeface="Arial" panose="020B0604020202020204" pitchFamily="34" charset="0"/>
            </a:endParaRPr>
          </a:p>
          <a:p>
            <a:endParaRPr lang="en-PK" dirty="0"/>
          </a:p>
        </p:txBody>
      </p:sp>
      <p:sp>
        <p:nvSpPr>
          <p:cNvPr id="4" name="Rectangle 2">
            <a:extLst>
              <a:ext uri="{FF2B5EF4-FFF2-40B4-BE49-F238E27FC236}">
                <a16:creationId xmlns:a16="http://schemas.microsoft.com/office/drawing/2014/main" id="{73917D1E-0C46-3054-CA7A-C9A56FA3DED4}"/>
              </a:ext>
            </a:extLst>
          </p:cNvPr>
          <p:cNvSpPr>
            <a:spLocks noChangeArrowheads="1"/>
          </p:cNvSpPr>
          <p:nvPr/>
        </p:nvSpPr>
        <p:spPr bwMode="auto">
          <a:xfrm flipV="1">
            <a:off x="-4081258" y="3670355"/>
            <a:ext cx="2373590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PK"/>
          </a:p>
        </p:txBody>
      </p:sp>
      <p:pic>
        <p:nvPicPr>
          <p:cNvPr id="1025" name="Picture 1" descr="page3image1386448">
            <a:extLst>
              <a:ext uri="{FF2B5EF4-FFF2-40B4-BE49-F238E27FC236}">
                <a16:creationId xmlns:a16="http://schemas.microsoft.com/office/drawing/2014/main" id="{BAF5BCEB-87AB-364A-EB2A-37901656B3B0}"/>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348493" y="681037"/>
            <a:ext cx="6653136" cy="320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167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CFB3D8-8DE6-D6D2-64F6-C771039508C0}"/>
              </a:ext>
            </a:extLst>
          </p:cNvPr>
          <p:cNvSpPr>
            <a:spLocks noGrp="1"/>
          </p:cNvSpPr>
          <p:nvPr>
            <p:ph idx="1"/>
          </p:nvPr>
        </p:nvSpPr>
        <p:spPr>
          <a:xfrm>
            <a:off x="838200" y="5499279"/>
            <a:ext cx="10515600" cy="677684"/>
          </a:xfrm>
        </p:spPr>
        <p:txBody>
          <a:bodyPr>
            <a:normAutofit fontScale="92500"/>
          </a:bodyPr>
          <a:lstStyle/>
          <a:p>
            <a:pPr marL="0" indent="0">
              <a:buNone/>
            </a:pP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Martineau, M., </a:t>
            </a:r>
            <a:r>
              <a:rPr lang="en-US" sz="1800" dirty="0" err="1">
                <a:solidFill>
                  <a:srgbClr val="222222"/>
                </a:solidFill>
                <a:effectLst/>
                <a:latin typeface="Arial" panose="020B0604020202020204" pitchFamily="34" charset="0"/>
                <a:ea typeface="Calibri" panose="020F0502020204030204" pitchFamily="34" charset="0"/>
                <a:cs typeface="Arial" panose="020B0604020202020204" pitchFamily="34" charset="0"/>
              </a:rPr>
              <a:t>Spiridon</a:t>
            </a: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 E., &amp; Aiken, M. (2023). A Comprehensive Framework for Cyber Behavioral Analysis Based on a Systematic Review of Cyber Profiling Literature. </a:t>
            </a:r>
            <a:r>
              <a:rPr lang="en-US" sz="18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Forensic Sciences</a:t>
            </a: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 </a:t>
            </a:r>
            <a:r>
              <a:rPr lang="en-US" sz="1800" i="1" dirty="0">
                <a:solidFill>
                  <a:srgbClr val="222222"/>
                </a:solidFill>
                <a:effectLst/>
                <a:latin typeface="Arial" panose="020B0604020202020204" pitchFamily="34" charset="0"/>
                <a:ea typeface="Calibri" panose="020F0502020204030204" pitchFamily="34" charset="0"/>
                <a:cs typeface="Arial" panose="020B0604020202020204" pitchFamily="34" charset="0"/>
              </a:rPr>
              <a:t>3</a:t>
            </a:r>
            <a:r>
              <a:rPr lang="en-US" sz="1800" dirty="0">
                <a:solidFill>
                  <a:srgbClr val="222222"/>
                </a:solidFill>
                <a:effectLst/>
                <a:latin typeface="Arial" panose="020B0604020202020204" pitchFamily="34" charset="0"/>
                <a:ea typeface="Calibri" panose="020F0502020204030204" pitchFamily="34" charset="0"/>
                <a:cs typeface="Arial" panose="020B0604020202020204" pitchFamily="34" charset="0"/>
              </a:rPr>
              <a:t>(3), 452-477.</a:t>
            </a:r>
            <a:endParaRPr lang="en-PK" sz="1800" dirty="0">
              <a:effectLst/>
              <a:latin typeface="Calibri" panose="020F0502020204030204" pitchFamily="34" charset="0"/>
              <a:ea typeface="Calibri" panose="020F0502020204030204" pitchFamily="34" charset="0"/>
              <a:cs typeface="Arial" panose="020B0604020202020204" pitchFamily="34" charset="0"/>
            </a:endParaRPr>
          </a:p>
          <a:p>
            <a:endParaRPr lang="en-PK" dirty="0"/>
          </a:p>
        </p:txBody>
      </p:sp>
      <p:pic>
        <p:nvPicPr>
          <p:cNvPr id="4" name="Picture 3">
            <a:extLst>
              <a:ext uri="{FF2B5EF4-FFF2-40B4-BE49-F238E27FC236}">
                <a16:creationId xmlns:a16="http://schemas.microsoft.com/office/drawing/2014/main" id="{0967FE6C-5597-298A-D9B5-7102377632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159" y="681037"/>
            <a:ext cx="7583682" cy="4019688"/>
          </a:xfrm>
          <a:prstGeom prst="rect">
            <a:avLst/>
          </a:prstGeom>
        </p:spPr>
      </p:pic>
    </p:spTree>
    <p:extLst>
      <p:ext uri="{BB962C8B-B14F-4D97-AF65-F5344CB8AC3E}">
        <p14:creationId xmlns:p14="http://schemas.microsoft.com/office/powerpoint/2010/main" val="2530042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7423BD-7922-D2B6-00DF-36826704673F}"/>
              </a:ext>
            </a:extLst>
          </p:cNvPr>
          <p:cNvSpPr>
            <a:spLocks noGrp="1"/>
          </p:cNvSpPr>
          <p:nvPr>
            <p:ph type="title"/>
          </p:nvPr>
        </p:nvSpPr>
        <p:spPr>
          <a:xfrm>
            <a:off x="1676400" y="320675"/>
            <a:ext cx="10515600" cy="1325563"/>
          </a:xfrm>
        </p:spPr>
        <p:txBody>
          <a:bodyPr>
            <a:normAutofit/>
          </a:bodyPr>
          <a:lstStyle/>
          <a:p>
            <a:r>
              <a:rPr lang="en-AU" sz="3600" dirty="0"/>
              <a:t>Introduction – </a:t>
            </a:r>
            <a:r>
              <a:rPr lang="en-AU" sz="3600" dirty="0" err="1"/>
              <a:t>Cont</a:t>
            </a:r>
            <a:r>
              <a:rPr lang="en-AU" sz="3600" dirty="0"/>
              <a:t> …</a:t>
            </a:r>
            <a:endParaRPr lang="en-PK" sz="3600" dirty="0"/>
          </a:p>
        </p:txBody>
      </p:sp>
      <p:sp>
        <p:nvSpPr>
          <p:cNvPr id="3" name="Content Placeholder 2">
            <a:extLst>
              <a:ext uri="{FF2B5EF4-FFF2-40B4-BE49-F238E27FC236}">
                <a16:creationId xmlns:a16="http://schemas.microsoft.com/office/drawing/2014/main" id="{4991AD71-E471-1575-6110-69E5F4F78E2B}"/>
              </a:ext>
            </a:extLst>
          </p:cNvPr>
          <p:cNvSpPr>
            <a:spLocks noGrp="1"/>
          </p:cNvSpPr>
          <p:nvPr>
            <p:ph idx="1"/>
          </p:nvPr>
        </p:nvSpPr>
        <p:spPr/>
        <p:txBody>
          <a:bodyPr>
            <a:normAutofit/>
          </a:bodyPr>
          <a:lstStyle/>
          <a:p>
            <a:pPr>
              <a:lnSpc>
                <a:spcPct val="150000"/>
              </a:lnSpc>
            </a:pPr>
            <a:r>
              <a:rPr lang="en-PK" sz="1800" dirty="0"/>
              <a:t>Our review also shows that the previous studies are based on </a:t>
            </a:r>
          </a:p>
          <a:p>
            <a:pPr lvl="1">
              <a:lnSpc>
                <a:spcPct val="150000"/>
              </a:lnSpc>
            </a:pPr>
            <a:r>
              <a:rPr lang="en-PK" sz="1400" b="1" dirty="0">
                <a:solidFill>
                  <a:schemeClr val="tx2"/>
                </a:solidFill>
              </a:rPr>
              <a:t>Small-sample,</a:t>
            </a:r>
            <a:r>
              <a:rPr lang="en-PK" sz="1400" dirty="0">
                <a:solidFill>
                  <a:schemeClr val="tx2"/>
                </a:solidFill>
              </a:rPr>
              <a:t> </a:t>
            </a:r>
          </a:p>
          <a:p>
            <a:pPr lvl="1">
              <a:lnSpc>
                <a:spcPct val="150000"/>
              </a:lnSpc>
            </a:pPr>
            <a:r>
              <a:rPr lang="en-PK" sz="1400" b="1" dirty="0">
                <a:solidFill>
                  <a:schemeClr val="tx2"/>
                </a:solidFill>
              </a:rPr>
              <a:t>Qualitative approaches</a:t>
            </a:r>
            <a:r>
              <a:rPr lang="en-PK" sz="1400" dirty="0"/>
              <a:t>, and </a:t>
            </a:r>
          </a:p>
          <a:p>
            <a:pPr lvl="1">
              <a:lnSpc>
                <a:spcPct val="150000"/>
              </a:lnSpc>
            </a:pPr>
            <a:r>
              <a:rPr lang="en-PK" sz="1400" b="1" dirty="0">
                <a:solidFill>
                  <a:schemeClr val="tx2"/>
                </a:solidFill>
              </a:rPr>
              <a:t>Primary data</a:t>
            </a:r>
            <a:r>
              <a:rPr lang="en-PK" sz="1400" b="1" dirty="0"/>
              <a:t>. </a:t>
            </a:r>
            <a:r>
              <a:rPr lang="en-PK" sz="1800" dirty="0"/>
              <a:t>	</a:t>
            </a:r>
          </a:p>
          <a:p>
            <a:pPr>
              <a:lnSpc>
                <a:spcPct val="150000"/>
              </a:lnSpc>
            </a:pPr>
            <a:r>
              <a:rPr lang="en-PK" sz="1800" dirty="0"/>
              <a:t>In this study, we propose  </a:t>
            </a:r>
          </a:p>
          <a:p>
            <a:pPr marL="457200" lvl="1" indent="0">
              <a:lnSpc>
                <a:spcPct val="150000"/>
              </a:lnSpc>
              <a:buNone/>
            </a:pPr>
            <a:r>
              <a:rPr lang="en-PK" sz="1600" dirty="0"/>
              <a:t>A </a:t>
            </a:r>
            <a:r>
              <a:rPr lang="en-AU" sz="1600" dirty="0"/>
              <a:t>study of the cybercrimes in </a:t>
            </a:r>
            <a:r>
              <a:rPr lang="en-AU" sz="1600" b="1" dirty="0">
                <a:solidFill>
                  <a:schemeClr val="tx2"/>
                </a:solidFill>
              </a:rPr>
              <a:t>three regions of Pakistan</a:t>
            </a:r>
            <a:r>
              <a:rPr lang="en-AU" sz="1600" dirty="0"/>
              <a:t>, based on three different processes</a:t>
            </a:r>
            <a:r>
              <a:rPr lang="en-AU" sz="1600" b="1" dirty="0">
                <a:solidFill>
                  <a:schemeClr val="tx2"/>
                </a:solidFill>
              </a:rPr>
              <a:t>;</a:t>
            </a:r>
          </a:p>
          <a:p>
            <a:pPr lvl="1">
              <a:lnSpc>
                <a:spcPct val="150000"/>
              </a:lnSpc>
            </a:pPr>
            <a:r>
              <a:rPr lang="en-AU" sz="1600" b="1" dirty="0">
                <a:solidFill>
                  <a:schemeClr val="tx2"/>
                </a:solidFill>
              </a:rPr>
              <a:t>Study the determinants  </a:t>
            </a:r>
            <a:r>
              <a:rPr lang="en-AU" sz="1600" dirty="0"/>
              <a:t>of the reported cybercrimes</a:t>
            </a:r>
            <a:r>
              <a:rPr lang="en-AU" sz="1600" b="1" dirty="0">
                <a:solidFill>
                  <a:schemeClr val="tx2"/>
                </a:solidFill>
              </a:rPr>
              <a:t> - </a:t>
            </a:r>
            <a:r>
              <a:rPr lang="en-PK" sz="1600" b="1" dirty="0">
                <a:solidFill>
                  <a:schemeClr val="accent1">
                    <a:lumMod val="75000"/>
                  </a:schemeClr>
                </a:solidFill>
              </a:rPr>
              <a:t>282 cybercrime FIRs </a:t>
            </a:r>
            <a:r>
              <a:rPr lang="en-PK" sz="1600" dirty="0"/>
              <a:t>in KP Province </a:t>
            </a:r>
            <a:endParaRPr lang="en-AU" sz="1600" dirty="0"/>
          </a:p>
          <a:p>
            <a:pPr lvl="1">
              <a:lnSpc>
                <a:spcPct val="150000"/>
              </a:lnSpc>
            </a:pPr>
            <a:r>
              <a:rPr lang="en-AU" sz="1600" b="1" dirty="0">
                <a:solidFill>
                  <a:schemeClr val="tx2"/>
                </a:solidFill>
              </a:rPr>
              <a:t>Localize the space transition theory </a:t>
            </a:r>
            <a:r>
              <a:rPr lang="en-AU" sz="1600" dirty="0"/>
              <a:t>within the local context and further </a:t>
            </a:r>
          </a:p>
          <a:p>
            <a:pPr lvl="1">
              <a:lnSpc>
                <a:spcPct val="150000"/>
              </a:lnSpc>
            </a:pPr>
            <a:r>
              <a:rPr lang="en-AU" sz="1600" b="1" dirty="0">
                <a:solidFill>
                  <a:schemeClr val="tx2"/>
                </a:solidFill>
              </a:rPr>
              <a:t>Co-design a digital tool </a:t>
            </a:r>
            <a:r>
              <a:rPr lang="en-AU" sz="1600" dirty="0"/>
              <a:t>for the prevention of cybercrimes.</a:t>
            </a:r>
          </a:p>
          <a:p>
            <a:pPr>
              <a:lnSpc>
                <a:spcPct val="150000"/>
              </a:lnSpc>
            </a:pPr>
            <a:endParaRPr lang="en-US" sz="1800" dirty="0">
              <a:highlight>
                <a:srgbClr val="FFFF00"/>
              </a:highlight>
            </a:endParaRPr>
          </a:p>
        </p:txBody>
      </p:sp>
      <p:sp>
        <p:nvSpPr>
          <p:cNvPr id="8" name="Slide Number Placeholder 7">
            <a:extLst>
              <a:ext uri="{FF2B5EF4-FFF2-40B4-BE49-F238E27FC236}">
                <a16:creationId xmlns:a16="http://schemas.microsoft.com/office/drawing/2014/main" id="{F934C49C-41FD-450F-DDA2-4B185A16452F}"/>
              </a:ext>
            </a:extLst>
          </p:cNvPr>
          <p:cNvSpPr>
            <a:spLocks noGrp="1"/>
          </p:cNvSpPr>
          <p:nvPr>
            <p:ph type="sldNum" sz="quarter" idx="12"/>
          </p:nvPr>
        </p:nvSpPr>
        <p:spPr/>
        <p:txBody>
          <a:bodyPr/>
          <a:lstStyle/>
          <a:p>
            <a:fld id="{A07E6FB1-C707-874A-9646-C5EA29019CEA}" type="slidenum">
              <a:rPr lang="en-US" smtClean="0"/>
              <a:t>5</a:t>
            </a:fld>
            <a:endParaRPr lang="en-US"/>
          </a:p>
        </p:txBody>
      </p:sp>
    </p:spTree>
    <p:extLst>
      <p:ext uri="{BB962C8B-B14F-4D97-AF65-F5344CB8AC3E}">
        <p14:creationId xmlns:p14="http://schemas.microsoft.com/office/powerpoint/2010/main" val="1409303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9D3B-D082-06DF-2B08-633F0E4F04AC}"/>
              </a:ext>
            </a:extLst>
          </p:cNvPr>
          <p:cNvSpPr>
            <a:spLocks noGrp="1"/>
          </p:cNvSpPr>
          <p:nvPr>
            <p:ph type="title"/>
          </p:nvPr>
        </p:nvSpPr>
        <p:spPr>
          <a:xfrm>
            <a:off x="2283941" y="266271"/>
            <a:ext cx="5401962" cy="870551"/>
          </a:xfrm>
        </p:spPr>
        <p:txBody>
          <a:bodyPr/>
          <a:lstStyle/>
          <a:p>
            <a:r>
              <a:rPr lang="en-PK" dirty="0"/>
              <a:t>Definitions</a:t>
            </a:r>
          </a:p>
        </p:txBody>
      </p:sp>
      <p:graphicFrame>
        <p:nvGraphicFramePr>
          <p:cNvPr id="4" name="Table 3">
            <a:extLst>
              <a:ext uri="{FF2B5EF4-FFF2-40B4-BE49-F238E27FC236}">
                <a16:creationId xmlns:a16="http://schemas.microsoft.com/office/drawing/2014/main" id="{932D58C8-D173-321C-11AB-F0605284BBA9}"/>
              </a:ext>
            </a:extLst>
          </p:cNvPr>
          <p:cNvGraphicFramePr>
            <a:graphicFrameLocks noGrp="1"/>
          </p:cNvGraphicFramePr>
          <p:nvPr>
            <p:extLst>
              <p:ext uri="{D42A27DB-BD31-4B8C-83A1-F6EECF244321}">
                <p14:modId xmlns:p14="http://schemas.microsoft.com/office/powerpoint/2010/main" val="2110479550"/>
              </p:ext>
            </p:extLst>
          </p:nvPr>
        </p:nvGraphicFramePr>
        <p:xfrm>
          <a:off x="1556951" y="1025611"/>
          <a:ext cx="10083113" cy="5334000"/>
        </p:xfrm>
        <a:graphic>
          <a:graphicData uri="http://schemas.openxmlformats.org/drawingml/2006/table">
            <a:tbl>
              <a:tblPr firstRow="1" firstCol="1" bandRow="1">
                <a:tableStyleId>{5C22544A-7EE6-4342-B048-85BDC9FD1C3A}</a:tableStyleId>
              </a:tblPr>
              <a:tblGrid>
                <a:gridCol w="1381810">
                  <a:extLst>
                    <a:ext uri="{9D8B030D-6E8A-4147-A177-3AD203B41FA5}">
                      <a16:colId xmlns:a16="http://schemas.microsoft.com/office/drawing/2014/main" val="341430571"/>
                    </a:ext>
                  </a:extLst>
                </a:gridCol>
                <a:gridCol w="2844201">
                  <a:extLst>
                    <a:ext uri="{9D8B030D-6E8A-4147-A177-3AD203B41FA5}">
                      <a16:colId xmlns:a16="http://schemas.microsoft.com/office/drawing/2014/main" val="644445419"/>
                    </a:ext>
                  </a:extLst>
                </a:gridCol>
                <a:gridCol w="5857102">
                  <a:extLst>
                    <a:ext uri="{9D8B030D-6E8A-4147-A177-3AD203B41FA5}">
                      <a16:colId xmlns:a16="http://schemas.microsoft.com/office/drawing/2014/main" val="2251000939"/>
                    </a:ext>
                  </a:extLst>
                </a:gridCol>
              </a:tblGrid>
              <a:tr h="210063">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1036881107"/>
                  </a:ext>
                </a:extLst>
              </a:tr>
              <a:tr h="244998">
                <a:tc>
                  <a:txBody>
                    <a:bodyPr/>
                    <a:lstStyle/>
                    <a:p>
                      <a:r>
                        <a:rPr lang="en-GB" sz="1400">
                          <a:effectLst/>
                        </a:rPr>
                        <a:t>Identity Flexibility</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a:effectLst/>
                        </a:rPr>
                        <a:t>Wallace, P. (2015). The psychology of the Internet. Cambridge University Press.</a:t>
                      </a:r>
                      <a:endParaRPr lang="en-PK" sz="140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The skill of a person to change how they appear or present themselves </a:t>
                      </a:r>
                      <a:r>
                        <a:rPr lang="en-GB" sz="1400" dirty="0">
                          <a:effectLst/>
                        </a:rPr>
                        <a:t>(</a:t>
                      </a:r>
                      <a:r>
                        <a:rPr lang="en-PK" sz="1400" dirty="0">
                          <a:effectLst/>
                        </a:rPr>
                        <a:t>online</a:t>
                      </a:r>
                      <a:r>
                        <a:rPr lang="en-GB" sz="1400" dirty="0">
                          <a:effectLst/>
                        </a:rPr>
                        <a:t>)</a:t>
                      </a:r>
                      <a:r>
                        <a:rPr lang="en-PK" sz="1400" dirty="0">
                          <a:effectLst/>
                        </a:rPr>
                        <a:t>, and then go back to their usual identity when necessary</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91686943"/>
                  </a:ext>
                </a:extLst>
              </a:tr>
              <a:tr h="244998">
                <a:tc>
                  <a:txBody>
                    <a:bodyPr/>
                    <a:lstStyle/>
                    <a:p>
                      <a:r>
                        <a:rPr lang="en-GB" sz="1400" dirty="0">
                          <a:effectLst/>
                        </a:rPr>
                        <a:t>Dissociative anonymity </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Wallace, P. (2015). The psychology of the Internet. Cambridge University Press.</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tc>
                  <a:txBody>
                    <a:bodyPr/>
                    <a:lstStyle/>
                    <a:p>
                      <a:r>
                        <a:rPr lang="en-PK" sz="1400">
                          <a:effectLst/>
                        </a:rPr>
                        <a:t>The dissociative anonymity depicts states in which an individual’s identity is unknown and also detached from the individual or environment (Wallace, 1999). </a:t>
                      </a:r>
                      <a:endParaRPr lang="en-PK" sz="140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2794266890"/>
                  </a:ext>
                </a:extLst>
              </a:tr>
              <a:tr h="571660">
                <a:tc>
                  <a:txBody>
                    <a:bodyPr/>
                    <a:lstStyle/>
                    <a:p>
                      <a:r>
                        <a:rPr lang="en-GB" sz="1400">
                          <a:effectLst/>
                        </a:rPr>
                        <a:t>Intermittent ventures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Wall, D. S. (2008). Cybercrime and the culture of fear: Social science fiction (s) and the production of knowledge about cybercrime. Information, Communication &amp; Society, 11(6), 861-884.</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tc>
                  <a:txBody>
                    <a:bodyPr/>
                    <a:lstStyle/>
                    <a:p>
                      <a:r>
                        <a:rPr lang="en-PK" sz="1400">
                          <a:effectLst/>
                        </a:rPr>
                        <a:t>"Intermittent ventures of offenders into cyberspace" refers to the periodic or occasional engagement of individuals in online criminal activities. This concept suggests that offenders may not continuously operate in cyberspace but rather dip in and out of it for specific purposes or at certain times.</a:t>
                      </a:r>
                      <a:endParaRPr lang="en-PK" sz="140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2899695286"/>
                  </a:ext>
                </a:extLst>
              </a:tr>
              <a:tr h="489994">
                <a:tc>
                  <a:txBody>
                    <a:bodyPr/>
                    <a:lstStyle/>
                    <a:p>
                      <a:r>
                        <a:rPr lang="en-GB" sz="1400">
                          <a:effectLst/>
                        </a:rPr>
                        <a:t>D</a:t>
                      </a:r>
                      <a:r>
                        <a:rPr lang="en-PK" sz="1400">
                          <a:effectLst/>
                        </a:rPr>
                        <a:t>ynamic spatio-temporal nature of cyberspace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a:effectLst/>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a:effectLst/>
                        </a:rPr>
                        <a:t>The "dynamic spatio-temporal nature of cyberspace" refers to the constantly changing and evolving characteristics of the online environment in terms of both space (location or context) and time. This concept recognizes that cyberspace is not static but rather fluid and adaptable, with digital interactions occurring across various locations and timescales.</a:t>
                      </a:r>
                      <a:endParaRPr lang="en-PK" sz="140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3208270131"/>
                  </a:ext>
                </a:extLst>
              </a:tr>
              <a:tr h="734992">
                <a:tc>
                  <a:txBody>
                    <a:bodyPr/>
                    <a:lstStyle/>
                    <a:p>
                      <a:r>
                        <a:rPr lang="en-GB" sz="1400">
                          <a:effectLst/>
                        </a:rPr>
                        <a:t>C</a:t>
                      </a:r>
                      <a:r>
                        <a:rPr lang="en-PK" sz="1400">
                          <a:effectLst/>
                        </a:rPr>
                        <a:t>losed society</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a:effectLst/>
                        </a:rPr>
                        <a:t>Popper, K. R. (2020). The open society and its enemies (Vol. 119). Princeton University Press.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A closed society in this context refers to a social and political system characterized by authoritarianism, censorship, and limited individual freedoms. In a closed society, government control over information and communication is high, dissent is suppressed, and citizens may face restrictions on their online activities. In such environments, individuals may be more prone to engage in cybercrimes due to limited opportunities for legitimate expression, lack of trust in legal institutions, and a sense of impunity for illegal activities online.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1122924415"/>
                  </a:ext>
                </a:extLst>
              </a:tr>
            </a:tbl>
          </a:graphicData>
        </a:graphic>
      </p:graphicFrame>
    </p:spTree>
    <p:extLst>
      <p:ext uri="{BB962C8B-B14F-4D97-AF65-F5344CB8AC3E}">
        <p14:creationId xmlns:p14="http://schemas.microsoft.com/office/powerpoint/2010/main" val="4127298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3426696482"/>
              </p:ext>
            </p:extLst>
          </p:nvPr>
        </p:nvGraphicFramePr>
        <p:xfrm>
          <a:off x="1828800" y="735745"/>
          <a:ext cx="9391135" cy="5386509"/>
        </p:xfrm>
        <a:graphic>
          <a:graphicData uri="http://schemas.openxmlformats.org/drawingml/2006/table">
            <a:tbl>
              <a:tblPr firstRow="1" firstCol="1" bandRow="1">
                <a:tableStyleId>{5C22544A-7EE6-4342-B048-85BDC9FD1C3A}</a:tableStyleId>
              </a:tblPr>
              <a:tblGrid>
                <a:gridCol w="1286979">
                  <a:extLst>
                    <a:ext uri="{9D8B030D-6E8A-4147-A177-3AD203B41FA5}">
                      <a16:colId xmlns:a16="http://schemas.microsoft.com/office/drawing/2014/main" val="3298776829"/>
                    </a:ext>
                  </a:extLst>
                </a:gridCol>
                <a:gridCol w="1839281">
                  <a:extLst>
                    <a:ext uri="{9D8B030D-6E8A-4147-A177-3AD203B41FA5}">
                      <a16:colId xmlns:a16="http://schemas.microsoft.com/office/drawing/2014/main" val="3099110352"/>
                    </a:ext>
                  </a:extLst>
                </a:gridCol>
                <a:gridCol w="6264875">
                  <a:extLst>
                    <a:ext uri="{9D8B030D-6E8A-4147-A177-3AD203B41FA5}">
                      <a16:colId xmlns:a16="http://schemas.microsoft.com/office/drawing/2014/main" val="721224913"/>
                    </a:ext>
                  </a:extLst>
                </a:gridCol>
              </a:tblGrid>
              <a:tr h="420131">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125364">
                <a:tc>
                  <a:txBody>
                    <a:bodyPr/>
                    <a:lstStyle/>
                    <a:p>
                      <a:r>
                        <a:rPr lang="en-GB" sz="1400" dirty="0">
                          <a:effectLst/>
                        </a:rPr>
                        <a:t>O</a:t>
                      </a:r>
                      <a:r>
                        <a:rPr lang="en-PK" sz="1400" dirty="0">
                          <a:effectLst/>
                        </a:rPr>
                        <a:t>pen society</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Popper, K. R. (2020). The open society and its enemies (Vol. 119). Princeton University Press.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An open society in this context refers to a social and political environment where there is a high degree of transparency, individual freedom, and democratic governance. In an open society, citizens have access to information, can freely express their opinions, and participate in decision-making processes. There is typically a strong emphasis on civil liberties, human rights, and the rule of law. In relation to cybercrime, individuals in an open society may have greater awareness of ethical behavior online, access to resources for digital literacy, and trust in legal institutions, which may discourage engagement in criminal activities in cyberspace.</a:t>
                      </a:r>
                    </a:p>
                    <a:p>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1999610119"/>
                  </a:ext>
                </a:extLst>
              </a:tr>
              <a:tr h="520285">
                <a:tc>
                  <a:txBody>
                    <a:bodyPr/>
                    <a:lstStyle/>
                    <a:p>
                      <a:r>
                        <a:rPr lang="en-PK" sz="1400">
                          <a:effectLst/>
                        </a:rPr>
                        <a:t>Cyber Space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rowSpan="4">
                  <a:txBody>
                    <a:bodyPr/>
                    <a:lstStyle/>
                    <a:p>
                      <a:r>
                        <a:rPr lang="en-PK" sz="1400" dirty="0">
                          <a:effectLst/>
                        </a:rPr>
                        <a:t>Stückelberger, C., &amp; Duggal, P. (2018). Cyber ethics 4.0. Geneva: Globethics. net.</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PK" sz="1400" dirty="0">
                          <a:effectLst/>
                        </a:rPr>
                        <a:t>Cyber Space is the whole global space of virtual reality, a parallel world to the physical world, with uncountable interactions with the physical world. </a:t>
                      </a:r>
                      <a:r>
                        <a:rPr lang="en-GB" sz="1400" dirty="0">
                          <a:effectLst/>
                        </a:rPr>
                        <a:t>(Rephrasing Needed)</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302987454"/>
                  </a:ext>
                </a:extLst>
              </a:tr>
              <a:tr h="520285">
                <a:tc>
                  <a:txBody>
                    <a:bodyPr/>
                    <a:lstStyle/>
                    <a:p>
                      <a:r>
                        <a:rPr lang="en-GB" sz="1400">
                          <a:effectLst/>
                        </a:rPr>
                        <a:t>Values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vMerge="1">
                  <a:txBody>
                    <a:bodyPr/>
                    <a:lstStyle/>
                    <a:p>
                      <a:endParaRPr lang="en-PK"/>
                    </a:p>
                  </a:txBody>
                  <a:tcPr/>
                </a:tc>
                <a:tc>
                  <a:txBody>
                    <a:bodyPr/>
                    <a:lstStyle/>
                    <a:p>
                      <a:r>
                        <a:rPr lang="en-PK" sz="1400">
                          <a:effectLst/>
                        </a:rPr>
                        <a:t>Values are general benchmarks of orientation for individuals, communities and institutions for what is good and right, such as freedom, justice and peace. </a:t>
                      </a:r>
                      <a:r>
                        <a:rPr lang="en-GB" sz="1400">
                          <a:effectLst/>
                        </a:rPr>
                        <a:t>(Rephrasing Needed)</a:t>
                      </a:r>
                      <a:endParaRPr lang="en-PK" sz="140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2082674483"/>
                  </a:ext>
                </a:extLst>
              </a:tr>
              <a:tr h="780427">
                <a:tc>
                  <a:txBody>
                    <a:bodyPr/>
                    <a:lstStyle/>
                    <a:p>
                      <a:r>
                        <a:rPr lang="en-PK" sz="1400">
                          <a:effectLst/>
                        </a:rPr>
                        <a:t>Virtues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vMerge="1">
                  <a:txBody>
                    <a:bodyPr/>
                    <a:lstStyle/>
                    <a:p>
                      <a:endParaRPr lang="en-PK"/>
                    </a:p>
                  </a:txBody>
                  <a:tcPr/>
                </a:tc>
                <a:tc>
                  <a:txBody>
                    <a:bodyPr/>
                    <a:lstStyle/>
                    <a:p>
                      <a:r>
                        <a:rPr lang="en-PK" sz="1400" dirty="0">
                          <a:effectLst/>
                        </a:rPr>
                        <a:t>Virtues are benchmarks for individual behaviour for what is good and right such as honesty and modesty. They are often common to all human beings, but different in their priorities, contextualisation and jus- tification </a:t>
                      </a:r>
                      <a:r>
                        <a:rPr lang="en-GB" sz="1400" dirty="0">
                          <a:effectLst/>
                        </a:rPr>
                        <a:t>(Rephrasing Needed)</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65111816"/>
                  </a:ext>
                </a:extLst>
              </a:tr>
              <a:tr h="780427">
                <a:tc>
                  <a:txBody>
                    <a:bodyPr/>
                    <a:lstStyle/>
                    <a:p>
                      <a:r>
                        <a:rPr lang="en-GB" sz="1400">
                          <a:effectLst/>
                        </a:rPr>
                        <a:t>Norms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vMerge="1">
                  <a:txBody>
                    <a:bodyPr/>
                    <a:lstStyle/>
                    <a:p>
                      <a:endParaRPr lang="en-PK"/>
                    </a:p>
                  </a:txBody>
                  <a:tcPr/>
                </a:tc>
                <a:tc>
                  <a:txBody>
                    <a:bodyPr/>
                    <a:lstStyle/>
                    <a:p>
                      <a:r>
                        <a:rPr lang="en-PK" sz="1400" dirty="0">
                          <a:effectLst/>
                        </a:rPr>
                        <a:t>Norms (ethical) are rules, based on values and virtues, but concretised for specific situations. E.g. the value or fairness and the virtue of honesty lead to the norm “you should not steal”. </a:t>
                      </a:r>
                      <a:r>
                        <a:rPr lang="en-GB" sz="1400" dirty="0">
                          <a:effectLst/>
                        </a:rPr>
                        <a:t>(Rephrasing Needed)</a:t>
                      </a:r>
                      <a:endParaRPr lang="en-PK" sz="1400" dirty="0">
                        <a:effectLst/>
                        <a:latin typeface="Calibri" panose="020F0502020204030204" pitchFamily="34"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1369466795"/>
                  </a:ext>
                </a:extLst>
              </a:tr>
            </a:tbl>
          </a:graphicData>
        </a:graphic>
      </p:graphicFrame>
    </p:spTree>
    <p:extLst>
      <p:ext uri="{BB962C8B-B14F-4D97-AF65-F5344CB8AC3E}">
        <p14:creationId xmlns:p14="http://schemas.microsoft.com/office/powerpoint/2010/main" val="2442497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2771231001"/>
              </p:ext>
            </p:extLst>
          </p:nvPr>
        </p:nvGraphicFramePr>
        <p:xfrm>
          <a:off x="1556952" y="735745"/>
          <a:ext cx="10083114" cy="5454991"/>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2585100">
                  <a:extLst>
                    <a:ext uri="{9D8B030D-6E8A-4147-A177-3AD203B41FA5}">
                      <a16:colId xmlns:a16="http://schemas.microsoft.com/office/drawing/2014/main" val="3099110352"/>
                    </a:ext>
                  </a:extLst>
                </a:gridCol>
                <a:gridCol w="6116205">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048257">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Mental health disorder </a:t>
                      </a:r>
                      <a:r>
                        <a:rPr lang="en-GB" sz="1400" dirty="0">
                          <a:effectLst/>
                          <a:latin typeface="Calibri" panose="020F0502020204030204" pitchFamily="34" charset="0"/>
                          <a:ea typeface="Times New Roman" panose="02020603050405020304" pitchFamily="18" charset="0"/>
                          <a:cs typeface="Arial" panose="020B0604020202020204" pitchFamily="34" charset="0"/>
                        </a:rPr>
                        <a:t>/ Mental health illness.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"mental health disorder" refers to a condition that affects an individual's cognitive processes, emotions, and behaviors, leading to difficulties in thinking, feeling, and acting in a way that is considered typical or socially acceptable. Specifically, in the case of hackers, personality disorders may manifest as abnormalities in their thought patterns, emotions, and actions, which contribute to their engagement in criminal activities related to hacking. These disorders may involve disruptions in perception, judgment, impulse control, or interpersonal relationships, ultimately influencing the individual's decision-making and behavior towards committing crimes.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Cooki jar</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Becker, J. (1982). Who are the computer criminals?.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ACM SIGCAS Computers and Society</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12</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 18-20.</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GB" sz="1400">
                          <a:effectLst/>
                          <a:latin typeface="Calibri" panose="020F0502020204030204" pitchFamily="34"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GB" sz="1400" dirty="0">
                          <a:effectLst/>
                          <a:latin typeface="Calibri" panose="020F0502020204030204" pitchFamily="34" charset="0"/>
                          <a:ea typeface="Times New Roman" panose="02020603050405020304" pitchFamily="18" charset="0"/>
                          <a:cs typeface="Arial" panose="020B0604020202020204" pitchFamily="34" charset="0"/>
                        </a:rPr>
                        <a:t>It refers to </a:t>
                      </a:r>
                      <a:r>
                        <a:rPr lang="en-PK" sz="1400" dirty="0">
                          <a:effectLst/>
                          <a:latin typeface="Calibri" panose="020F0502020204030204" pitchFamily="34" charset="0"/>
                          <a:ea typeface="Times New Roman" panose="02020603050405020304" pitchFamily="18" charset="0"/>
                          <a:cs typeface="Arial" panose="020B0604020202020204" pitchFamily="34" charset="0"/>
                        </a:rPr>
                        <a:t>the perception of the computer environment as a potential source of easy money for a particular type of computer criminal. This type of criminal views the computer system or network as a reservoir of valuable resources that can be exploited to fulfill immediate financial needs or desires.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dirty="0">
                          <a:effectLst/>
                          <a:latin typeface="Calibri" panose="020F0502020204030204" pitchFamily="34" charset="0"/>
                          <a:ea typeface="Times New Roman" panose="02020603050405020304" pitchFamily="18" charset="0"/>
                          <a:cs typeface="Arial" panose="020B0604020202020204" pitchFamily="34" charset="0"/>
                        </a:rPr>
                        <a:t> </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dirty="0">
                          <a:effectLst/>
                          <a:latin typeface="Calibri" panose="020F0502020204030204" pitchFamily="34" charset="0"/>
                          <a:ea typeface="Times New Roman" panose="02020603050405020304" pitchFamily="18" charset="0"/>
                          <a:cs typeface="Arial" panose="020B0604020202020204" pitchFamily="34" charset="0"/>
                        </a:rPr>
                        <a:t>The reservoir from which ample funds are drawn to address sudden financial requirements.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Powertrip</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Holt, T. J. (2007). Subcultural evolution? Examining the influence of on-and off-line experiences on deviant subcultures.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Deviant behavior</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28</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 171-198.</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power trip" refers to the psychological state in which individuals are motivated to engage in deviant behavior related to computers due to the sense of empowerment, status, or ego boost it provides. This term suggests that the desire for power, recognition, or personal gratification drives individuals to continue their actions, as they derive satisfaction from the feeling of being in control or superior within the digital realm.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1692254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4177105633"/>
              </p:ext>
            </p:extLst>
          </p:nvPr>
        </p:nvGraphicFramePr>
        <p:xfrm>
          <a:off x="1631093" y="451539"/>
          <a:ext cx="10083114" cy="4758442"/>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2881271">
                  <a:extLst>
                    <a:ext uri="{9D8B030D-6E8A-4147-A177-3AD203B41FA5}">
                      <a16:colId xmlns:a16="http://schemas.microsoft.com/office/drawing/2014/main" val="3099110352"/>
                    </a:ext>
                  </a:extLst>
                </a:gridCol>
                <a:gridCol w="5820034">
                  <a:extLst>
                    <a:ext uri="{9D8B030D-6E8A-4147-A177-3AD203B41FA5}">
                      <a16:colId xmlns:a16="http://schemas.microsoft.com/office/drawing/2014/main" val="721224913"/>
                    </a:ext>
                  </a:extLst>
                </a:gridCol>
              </a:tblGrid>
              <a:tr h="437702">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1041953">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Addiction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Woo, H. J. (2003). </a:t>
                      </a:r>
                      <a:r>
                        <a:rPr lang="en-PK" sz="1400" i="1"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The hacker mentality: Exploring the relationship between psychological variables and hacking activities</a:t>
                      </a:r>
                      <a:r>
                        <a:rPr lang="en-PK" sz="14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(Doctoral dissertation, University of Georgia).</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Addiction to hacking is when someone feels compelled to keep hacking because they enjoy the challenge and satisfaction it brings. They keep doing it because they want to experience that feeling again and again.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875515">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Extorsion/fraud</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"extortion" refers to the act of obtaining something, typically money, property, or services, from an individual or organization through coercion or threats of harm. Extortion in the realm of computer hacking involves using the threat of cyberattacks or the exposure of sensitive information to manipulate victims into complying with the hacker's demands. This could include demands for monetary payment, access to confidential data, or other concessions, with the intention of causing mental distress or harm to the victim. Extortion through hacking may also involve threats of further cyberattacks or damage if the victim does not meet the hacker's demands.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33700">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Warfare</a:t>
                      </a:r>
                      <a:r>
                        <a:rPr lang="en-GB" sz="1400">
                          <a:effectLst/>
                          <a:latin typeface="Calibri" panose="020F0502020204030204" pitchFamily="34" charset="0"/>
                          <a:ea typeface="Times New Roman" panose="02020603050405020304" pitchFamily="18" charset="0"/>
                          <a:cs typeface="Arial" panose="020B0604020202020204" pitchFamily="34" charset="0"/>
                        </a:rPr>
                        <a:t> / Warzone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Becker, J. (1982). Who are the computer criminals?. </a:t>
                      </a:r>
                      <a:r>
                        <a:rPr lang="en-PK" sz="1400" i="1"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ACM SIGCAS Computers and Society</a:t>
                      </a:r>
                      <a:r>
                        <a:rPr lang="en-PK" sz="14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12</a:t>
                      </a:r>
                      <a:r>
                        <a:rPr lang="en-PK" sz="1400" dirty="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 18-20.</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"war zone" illustrates how some disgruntled employees perceive the computer environment as a symbolic battleground where they can express their grievances and frustrations against their employer, feeling motivated to take action as a form of protest or resistance.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1393819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855275276"/>
              </p:ext>
            </p:extLst>
          </p:nvPr>
        </p:nvGraphicFramePr>
        <p:xfrm>
          <a:off x="1556952" y="253831"/>
          <a:ext cx="10083114" cy="6009726"/>
        </p:xfrm>
        <a:graphic>
          <a:graphicData uri="http://schemas.openxmlformats.org/drawingml/2006/table">
            <a:tbl>
              <a:tblPr firstRow="1" firstCol="1" bandRow="1">
                <a:tableStyleId>{5C22544A-7EE6-4342-B048-85BDC9FD1C3A}</a:tableStyleId>
              </a:tblPr>
              <a:tblGrid>
                <a:gridCol w="1112107">
                  <a:extLst>
                    <a:ext uri="{9D8B030D-6E8A-4147-A177-3AD203B41FA5}">
                      <a16:colId xmlns:a16="http://schemas.microsoft.com/office/drawing/2014/main" val="3298776829"/>
                    </a:ext>
                  </a:extLst>
                </a:gridCol>
                <a:gridCol w="3113903">
                  <a:extLst>
                    <a:ext uri="{9D8B030D-6E8A-4147-A177-3AD203B41FA5}">
                      <a16:colId xmlns:a16="http://schemas.microsoft.com/office/drawing/2014/main" val="3099110352"/>
                    </a:ext>
                  </a:extLst>
                </a:gridCol>
                <a:gridCol w="5857104">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048257">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Commercial sabotage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"commercial sabotage" refers to the deliberate act of damaging or disrupting the hardware or software of a business or commercial entity for personal gain, financial advantage, or to benefit one's own country or interests. This could involve actions such as intentionally compromising computer systems, networks, or infrastructure belonging to a competitor or rival company in order to gain a competitive edge, weaken their market position, or undermine their operations. Commercial sabotage may also be carried out as part of economic espionage or cyberwarfare campaigns aimed at achieving strategic or financial objectives.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Revenge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"revenge" refers to the motive for computer hacking where individuals seek to retaliate against perceived wrongs done to them. This retaliation involves causing harm or damage to individuals, businesses, or society as a form of payback for the perceived injustice or harm inflicted upon the hacker.</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Curiosity</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Holt, T. J. (2007). Subcultural evolution? Examining the influence of on-and off-line experiences on deviant subcultures.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Deviant behavior</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28</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 171-198.</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curiosity" refers to the innate desire and interest in exploring the unknown, seeking knowledge, and discovering new information. It involves a sense of wonder and an eagerness to learn, understand, and investigate various subjects or areas, including the workings of computer systems. For hackers, curiosity serves as a driving force, motivating them to delve into different aspects of technology, whether it be understanding the intricacies of software or gaining insights into human behavior. This curiosity-driven approach fosters a mindset of exploration and discovery, leading hackers to pursue their goals and expand their understanding of the world around them.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15628509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610662862"/>
              </p:ext>
            </p:extLst>
          </p:nvPr>
        </p:nvGraphicFramePr>
        <p:xfrm>
          <a:off x="1556952" y="253832"/>
          <a:ext cx="10083114" cy="6095069"/>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3412612">
                  <a:extLst>
                    <a:ext uri="{9D8B030D-6E8A-4147-A177-3AD203B41FA5}">
                      <a16:colId xmlns:a16="http://schemas.microsoft.com/office/drawing/2014/main" val="3099110352"/>
                    </a:ext>
                  </a:extLst>
                </a:gridCol>
                <a:gridCol w="5288693">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048257">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Notoriety</a:t>
                      </a:r>
                      <a:r>
                        <a:rPr lang="en-GB" sz="1400" dirty="0">
                          <a:effectLst/>
                          <a:latin typeface="Calibri" panose="020F0502020204030204" pitchFamily="34" charset="0"/>
                          <a:ea typeface="Times New Roman" panose="02020603050405020304" pitchFamily="18" charset="0"/>
                          <a:cs typeface="Arial" panose="020B0604020202020204" pitchFamily="34" charset="0"/>
                        </a:rPr>
                        <a:t>/ </a:t>
                      </a:r>
                      <a:r>
                        <a:rPr lang="en-PK" sz="1400" dirty="0">
                          <a:effectLst/>
                          <a:latin typeface="Calibri" panose="020F0502020204030204" pitchFamily="34" charset="0"/>
                          <a:ea typeface="Times New Roman" panose="02020603050405020304" pitchFamily="18" charset="0"/>
                          <a:cs typeface="Arial" panose="020B0604020202020204" pitchFamily="34" charset="0"/>
                        </a:rPr>
                        <a:t>Fame/ Peer recognition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pPr marL="342900" lvl="0" indent="-342900" rtl="0">
                        <a:tabLst>
                          <a:tab pos="457200" algn="l"/>
                        </a:tabLst>
                      </a:pPr>
                      <a:r>
                        <a:rPr lang="en-PK" sz="1400" b="1">
                          <a:effectLst/>
                          <a:latin typeface="Calibri" panose="020F0502020204030204" pitchFamily="34" charset="0"/>
                          <a:ea typeface="Times New Roman" panose="02020603050405020304" pitchFamily="18" charset="0"/>
                          <a:cs typeface="Arial" panose="020B0604020202020204" pitchFamily="34" charset="0"/>
                        </a:rPr>
                        <a:t>Fame</a:t>
                      </a:r>
                      <a:r>
                        <a:rPr lang="en-PK" sz="1400">
                          <a:effectLst/>
                          <a:latin typeface="Calibri" panose="020F0502020204030204" pitchFamily="34" charset="0"/>
                          <a:ea typeface="Times New Roman" panose="02020603050405020304" pitchFamily="18" charset="0"/>
                          <a:cs typeface="Arial" panose="020B0604020202020204" pitchFamily="34" charset="0"/>
                        </a:rPr>
                        <a:t>: In the context of the text, "fame" refers to the desire for public recognition or renown, where hackers seek acknowledgment and attention for their hacking activities. They may aim to gain widespread recognition within the hacking community or even achieve notoriety in the broader public sphere for their skills or exploits.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pPr marL="342900" lvl="0" indent="-342900">
                        <a:tabLst>
                          <a:tab pos="457200" algn="l"/>
                        </a:tabLst>
                      </a:pPr>
                      <a:r>
                        <a:rPr lang="en-PK" sz="1400" b="1">
                          <a:effectLst/>
                          <a:latin typeface="Calibri" panose="020F0502020204030204" pitchFamily="34" charset="0"/>
                          <a:ea typeface="Times New Roman" panose="02020603050405020304" pitchFamily="18" charset="0"/>
                          <a:cs typeface="Arial" panose="020B0604020202020204" pitchFamily="34" charset="0"/>
                        </a:rPr>
                        <a:t>Peer Recognition</a:t>
                      </a:r>
                      <a:r>
                        <a:rPr lang="en-PK" sz="1400">
                          <a:effectLst/>
                          <a:latin typeface="Calibri" panose="020F0502020204030204" pitchFamily="34" charset="0"/>
                          <a:ea typeface="Times New Roman" panose="02020603050405020304" pitchFamily="18" charset="0"/>
                          <a:cs typeface="Arial" panose="020B0604020202020204" pitchFamily="34" charset="0"/>
                        </a:rPr>
                        <a:t>: "Peer recognition" pertains to the acknowledgment and validation received from fellow members of the hacking community or peers who share similar interests and expertise. It involves earning respect and admiration from others within the hacking subculture, often through demonstrating proficiency, leadership, or innovative techniques in hacking activities.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Espionage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"espionage" means spying or using spies to steal important political and military information. It's usually done by one government against another to gain an advantage.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Ideological motives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"ideological motives" refer to the underlying beliefs, principles, or doctrines that drive individuals or groups to engage in hactivism. These motives stem from differing political, philosophical, or religious ideologies held by both attackers and victims. Ideological motives fuel the desire to express, promote, or defend specific sets of ideas, values, or agendas through hacking activities, often resulting in conflicts or clashes between opposing viewpoints.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2327799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1866351696"/>
              </p:ext>
            </p:extLst>
          </p:nvPr>
        </p:nvGraphicFramePr>
        <p:xfrm>
          <a:off x="1556952" y="735745"/>
          <a:ext cx="10083114" cy="5213184"/>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2807131">
                  <a:extLst>
                    <a:ext uri="{9D8B030D-6E8A-4147-A177-3AD203B41FA5}">
                      <a16:colId xmlns:a16="http://schemas.microsoft.com/office/drawing/2014/main" val="3099110352"/>
                    </a:ext>
                  </a:extLst>
                </a:gridCol>
                <a:gridCol w="5894174">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1806450">
                <a:tc>
                  <a:txBody>
                    <a:bodyPr/>
                    <a:lstStyle/>
                    <a:p>
                      <a:r>
                        <a:rPr lang="en-GB" sz="1400" dirty="0">
                          <a:effectLst/>
                          <a:latin typeface="Calibri" panose="020F0502020204030204" pitchFamily="34" charset="0"/>
                          <a:ea typeface="Times New Roman" panose="02020603050405020304" pitchFamily="18" charset="0"/>
                          <a:cs typeface="Arial" panose="020B0604020202020204" pitchFamily="34" charset="0"/>
                        </a:rPr>
                        <a:t>H</a:t>
                      </a:r>
                      <a:r>
                        <a:rPr lang="en-PK" sz="1400" dirty="0">
                          <a:effectLst/>
                          <a:latin typeface="Calibri" panose="020F0502020204030204" pitchFamily="34" charset="0"/>
                          <a:ea typeface="Times New Roman" panose="02020603050405020304" pitchFamily="18" charset="0"/>
                          <a:cs typeface="Arial" panose="020B0604020202020204" pitchFamily="34" charset="0"/>
                        </a:rPr>
                        <a:t>acktivism</a:t>
                      </a:r>
                      <a:r>
                        <a:rPr lang="en-GB" sz="1400" dirty="0">
                          <a:effectLst/>
                          <a:latin typeface="Calibri" panose="020F0502020204030204" pitchFamily="34" charset="0"/>
                          <a:ea typeface="Times New Roman" panose="02020603050405020304" pitchFamily="18" charset="0"/>
                          <a:cs typeface="Arial" panose="020B0604020202020204" pitchFamily="34" charset="0"/>
                        </a:rPr>
                        <a:t> / </a:t>
                      </a:r>
                      <a:r>
                        <a:rPr lang="en-PK" sz="1400" dirty="0">
                          <a:effectLst/>
                          <a:latin typeface="Calibri" panose="020F0502020204030204" pitchFamily="34" charset="0"/>
                          <a:ea typeface="Times New Roman" panose="02020603050405020304" pitchFamily="18" charset="0"/>
                          <a:cs typeface="Arial" panose="020B0604020202020204" pitchFamily="34" charset="0"/>
                        </a:rPr>
                        <a:t>Fight for freedom </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Back, S., LaPrade, J., Shehadeh, L., &amp; Kim, M. (2019, June). Youth hackers and adult hackers in South Korea: an application of cybercriminal profiling.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2019 IEEE European Symposium on Security and Privacy Workshops (EuroS&amp;PW)</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(pp. 410-413).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"hactivism" refers to the use of hacking techniques or cyberattacks as a means of advancing or expressing political, ideological, or religious beliefs. Hactivism involves targeting individuals, organizations, or systems perceived as representing opposing or conflicting ideas, with the aim of promoting a particular cause, agenda, or worldview through digital means.</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Intellectual challenge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Madarie, R. (2017). Hackers' Motivations: Testing Schwartz's Theory of Motivational Types of Values in a Sample of Hackers.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International Journal of Cyber Criminology</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11</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GB" sz="1400" dirty="0">
                          <a:effectLst/>
                          <a:latin typeface="Calibri" panose="020F0502020204030204" pitchFamily="34" charset="0"/>
                          <a:ea typeface="Times New Roman" panose="02020603050405020304" pitchFamily="18" charset="0"/>
                          <a:cs typeface="Arial" panose="020B0604020202020204" pitchFamily="34" charset="0"/>
                        </a:rPr>
                        <a:t>It </a:t>
                      </a:r>
                      <a:r>
                        <a:rPr lang="en-PK" sz="1400" dirty="0">
                          <a:effectLst/>
                          <a:latin typeface="Calibri" panose="020F0502020204030204" pitchFamily="34" charset="0"/>
                          <a:ea typeface="Times New Roman" panose="02020603050405020304" pitchFamily="18" charset="0"/>
                          <a:cs typeface="Arial" panose="020B0604020202020204" pitchFamily="34" charset="0"/>
                        </a:rPr>
                        <a:t>refers to the desire or motivation for individuals to test their intellectual abilities and problem-solving skills by attempting to circumvent security systems.</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Vandalism</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Ferenc, I. (2012). The cyberspace and its risks.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Hadmrnk</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7</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 276291</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GB" sz="1400" dirty="0">
                          <a:effectLst/>
                          <a:latin typeface="Calibri" panose="020F0502020204030204" pitchFamily="34" charset="0"/>
                          <a:ea typeface="Times New Roman" panose="02020603050405020304" pitchFamily="18" charset="0"/>
                          <a:cs typeface="Arial" panose="020B0604020202020204" pitchFamily="34" charset="0"/>
                        </a:rPr>
                        <a:t>“C</a:t>
                      </a:r>
                      <a:r>
                        <a:rPr lang="en-PK" sz="1400" dirty="0">
                          <a:effectLst/>
                          <a:latin typeface="Calibri" panose="020F0502020204030204" pitchFamily="34" charset="0"/>
                          <a:ea typeface="Times New Roman" panose="02020603050405020304" pitchFamily="18" charset="0"/>
                          <a:cs typeface="Arial" panose="020B0604020202020204" pitchFamily="34" charset="0"/>
                        </a:rPr>
                        <a:t>yber vandalism" refers to the malicious and disruptive activities carried out by individuals, often termed as script kiddies, who deface websites for entertainment or thrill-seeking purposes. Similar to traditional vandalism, where physical property is damaged or defaced, cyber vandalism involves the unauthorized alteration or destruction of digital content, such as websites, with the intent to cause disruption or express rebellion.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2841098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4286915344"/>
              </p:ext>
            </p:extLst>
          </p:nvPr>
        </p:nvGraphicFramePr>
        <p:xfrm>
          <a:off x="1606379" y="451540"/>
          <a:ext cx="10083114" cy="5753694"/>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3103693">
                  <a:extLst>
                    <a:ext uri="{9D8B030D-6E8A-4147-A177-3AD203B41FA5}">
                      <a16:colId xmlns:a16="http://schemas.microsoft.com/office/drawing/2014/main" val="3099110352"/>
                    </a:ext>
                  </a:extLst>
                </a:gridCol>
                <a:gridCol w="5597612">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048257">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Monitory</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Gordon, S., &amp; Ma, Q. (2003). Convergence of virus writers and hackers: Fact or fantasy.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Cupertine, CA: Symantec Security White paper</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Holt, T. J., &amp; Kilger, M. (2008, April). Techcrafters and makecrafters: A comparison of two populations of hackers. In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2008 WOMBAT workshop on information security threats data collection and sharing</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(pp. 67-78). IEEE.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It refers to the f</a:t>
                      </a:r>
                      <a:r>
                        <a:rPr lang="en-PK" sz="1400">
                          <a:effectLst/>
                          <a:latin typeface="Calibri" panose="020F0502020204030204" pitchFamily="34" charset="0"/>
                          <a:ea typeface="Times New Roman" panose="02020603050405020304" pitchFamily="18" charset="0"/>
                          <a:cs typeface="Arial" panose="020B0604020202020204" pitchFamily="34" charset="0"/>
                        </a:rPr>
                        <a:t>inancial gain or the promise of money serves as motivation for individuals to continue engaging in deviant behavior related to computers, such as hacking or cybercrime.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Playpen / for fun</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Becker, J. (1982). Who are the computer criminals?.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ACM SIGCAS Computers and Society</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12</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 18-20.</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P</a:t>
                      </a:r>
                      <a:r>
                        <a:rPr lang="en-PK" sz="1400">
                          <a:effectLst/>
                          <a:latin typeface="Calibri" panose="020F0502020204030204" pitchFamily="34" charset="0"/>
                          <a:ea typeface="Times New Roman" panose="02020603050405020304" pitchFamily="18" charset="0"/>
                          <a:cs typeface="Arial" panose="020B0604020202020204" pitchFamily="34" charset="0"/>
                        </a:rPr>
                        <a:t>laypen/for fun refers to the motive for engaging in illegal online activities simply for the sake of entertainment or enjoyment. This motivation suggests that individuals may perpetrate cybercrimes, such as hacking or online fraud, as a form of amusement or thrill-seeking behavior, rather than for any specific financial gain or ideological purpose.</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S</a:t>
                      </a:r>
                      <a:r>
                        <a:rPr lang="en-PK" sz="1400">
                          <a:effectLst/>
                          <a:latin typeface="Calibri" panose="020F0502020204030204" pitchFamily="34" charset="0"/>
                          <a:ea typeface="Times New Roman" panose="02020603050405020304" pitchFamily="18" charset="0"/>
                          <a:cs typeface="Arial" panose="020B0604020202020204" pitchFamily="34" charset="0"/>
                        </a:rPr>
                        <a:t>oapbox</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Becker, J. (1982). Who are the computer criminals?.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ACM SIGCAS Computers and Society</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12</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 18-20.</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"soapbox" refers to a mindset where people see computers as something they dislike or find oppressive. Instead of targeting specific people or companies, they commit cybercrimes as a way to rebel against computers in general. Their motive for cybercrime is to challenge the power of computers, rather than to seek revenge or money from a particular target.</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29293330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1566348969"/>
              </p:ext>
            </p:extLst>
          </p:nvPr>
        </p:nvGraphicFramePr>
        <p:xfrm>
          <a:off x="1470454" y="316744"/>
          <a:ext cx="10490886" cy="6046985"/>
        </p:xfrm>
        <a:graphic>
          <a:graphicData uri="http://schemas.openxmlformats.org/drawingml/2006/table">
            <a:tbl>
              <a:tblPr firstRow="1" firstCol="1" bandRow="1">
                <a:tableStyleId>{5C22544A-7EE6-4342-B048-85BDC9FD1C3A}</a:tableStyleId>
              </a:tblPr>
              <a:tblGrid>
                <a:gridCol w="1437691">
                  <a:extLst>
                    <a:ext uri="{9D8B030D-6E8A-4147-A177-3AD203B41FA5}">
                      <a16:colId xmlns:a16="http://schemas.microsoft.com/office/drawing/2014/main" val="3298776829"/>
                    </a:ext>
                  </a:extLst>
                </a:gridCol>
                <a:gridCol w="2911887">
                  <a:extLst>
                    <a:ext uri="{9D8B030D-6E8A-4147-A177-3AD203B41FA5}">
                      <a16:colId xmlns:a16="http://schemas.microsoft.com/office/drawing/2014/main" val="3099110352"/>
                    </a:ext>
                  </a:extLst>
                </a:gridCol>
                <a:gridCol w="6141308">
                  <a:extLst>
                    <a:ext uri="{9D8B030D-6E8A-4147-A177-3AD203B41FA5}">
                      <a16:colId xmlns:a16="http://schemas.microsoft.com/office/drawing/2014/main" val="721224913"/>
                    </a:ext>
                  </a:extLst>
                </a:gridCol>
              </a:tblGrid>
              <a:tr h="421956">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410727">
                <a:tc>
                  <a:txBody>
                    <a:bodyPr/>
                    <a:lstStyle/>
                    <a:p>
                      <a:r>
                        <a:rPr lang="en-GB" sz="1400" dirty="0">
                          <a:effectLst/>
                          <a:latin typeface="Calibri" panose="020F0502020204030204" pitchFamily="34" charset="0"/>
                          <a:ea typeface="Times New Roman" panose="02020603050405020304" pitchFamily="18" charset="0"/>
                          <a:cs typeface="Arial" panose="020B0604020202020204" pitchFamily="34" charset="0"/>
                        </a:rPr>
                        <a:t>Motive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Veresha, R. V. (2016). Determination Motive through the Prism of the General Concept of the Motives of Human Behaviour.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International Journal of Environmental and Science Education</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11</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(11), 4739-4750.</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GB"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2 . </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Cook, W. W. (1917). Act, intention, and motive in the criminal law.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The Yale Law Journal</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Calibri" panose="020F0502020204030204" pitchFamily="34" charset="0"/>
                          <a:ea typeface="Times New Roman" panose="02020603050405020304" pitchFamily="18" charset="0"/>
                          <a:cs typeface="Arial" panose="020B0604020202020204" pitchFamily="34" charset="0"/>
                        </a:rPr>
                        <a:t>26</a:t>
                      </a:r>
                      <a:r>
                        <a:rPr lang="en-PK" sz="1400">
                          <a:solidFill>
                            <a:srgbClr val="222222"/>
                          </a:solidFill>
                          <a:effectLst/>
                          <a:latin typeface="Calibri" panose="020F0502020204030204" pitchFamily="34" charset="0"/>
                          <a:ea typeface="Times New Roman" panose="02020603050405020304" pitchFamily="18" charset="0"/>
                          <a:cs typeface="Arial" panose="020B0604020202020204" pitchFamily="34" charset="0"/>
                        </a:rPr>
                        <a:t>(8), 645-663.</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The motive for a crime is a deliberate drive to achieve a goal, driven by personal needs, that is socially dangerous and leads to criminal liability</a:t>
                      </a:r>
                      <a:r>
                        <a:rPr lang="en-GB" sz="1400">
                          <a:effectLst/>
                          <a:latin typeface="Calibri" panose="020F0502020204030204" pitchFamily="34" charset="0"/>
                          <a:ea typeface="Times New Roman" panose="02020603050405020304" pitchFamily="18" charset="0"/>
                          <a:cs typeface="Arial" panose="020B0604020202020204" pitchFamily="34" charset="0"/>
                        </a:rPr>
                        <a:t> (</a:t>
                      </a:r>
                      <a:r>
                        <a:rPr lang="en-PK" sz="1400">
                          <a:effectLst/>
                          <a:latin typeface="Calibri" panose="020F0502020204030204" pitchFamily="34" charset="0"/>
                          <a:ea typeface="Times New Roman" panose="02020603050405020304" pitchFamily="18" charset="0"/>
                          <a:cs typeface="Arial" panose="020B0604020202020204" pitchFamily="34" charset="0"/>
                        </a:rPr>
                        <a:t>Veresha, 2016).</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a:effectLst/>
                          <a:latin typeface="Calibri" panose="020F0502020204030204" pitchFamily="34"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GB" sz="1400">
                          <a:effectLst/>
                          <a:latin typeface="Calibri" panose="020F0502020204030204" pitchFamily="34" charset="0"/>
                          <a:ea typeface="Times New Roman" panose="02020603050405020304" pitchFamily="18" charset="0"/>
                          <a:cs typeface="Arial" panose="020B0604020202020204" pitchFamily="34" charset="0"/>
                        </a:rPr>
                        <a:t>2. </a:t>
                      </a:r>
                      <a:r>
                        <a:rPr lang="en-PK" sz="1400">
                          <a:effectLst/>
                          <a:latin typeface="Calibri" panose="020F0502020204030204" pitchFamily="34" charset="0"/>
                          <a:ea typeface="Times New Roman" panose="02020603050405020304" pitchFamily="18" charset="0"/>
                          <a:cs typeface="Arial" panose="020B0604020202020204" pitchFamily="34" charset="0"/>
                        </a:rPr>
                        <a:t>Motive refers to the ulterior intent behind a wrongful act, distinct from the immediate intent. While the immediate intent pertains to the wrongful act itself, such as a thief stealing money, the motive is the ultimate goal or desired outcome that drives the wrongdoer to commit the act. This ulterior intent is the reason behind the wrongful act, such as using the stolen money to buy food or pay off a debt. Thus, motive is the underlying reason or purpose for which the wrongful act is carried out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607151">
                <a:tc>
                  <a:txBody>
                    <a:bodyPr/>
                    <a:lstStyle/>
                    <a:p>
                      <a:r>
                        <a:rPr lang="en-GB" sz="1400">
                          <a:effectLst/>
                          <a:latin typeface="Calibri" panose="020F0502020204030204" pitchFamily="34" charset="0"/>
                          <a:ea typeface="Times New Roman" panose="02020603050405020304" pitchFamily="18" charset="0"/>
                          <a:cs typeface="Arial" panose="020B0604020202020204" pitchFamily="34" charset="0"/>
                        </a:rPr>
                        <a:t>Financial Fraud</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Nicholls, J., Kuppa, A., &amp; Le-Khac, N. A. (2021). Financial cybercrime: A comprehensive survey of deep learning approaches to tackle the evolving financial crime landscape.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Ieee Access</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9</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163965-163986.</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illegal acts committed by an individual or a group of individuals to obtain a financial or professional advantage. The primary motive in such crimes is economic gain</a:t>
                      </a:r>
                      <a:r>
                        <a:rPr lang="en-GB" sz="1400">
                          <a:effectLst/>
                          <a:latin typeface="Calibri" panose="020F0502020204030204" pitchFamily="34" charset="0"/>
                          <a:ea typeface="Times New Roman" panose="02020603050405020304" pitchFamily="18" charset="0"/>
                          <a:cs typeface="Arial" panose="020B0604020202020204" pitchFamily="34" charset="0"/>
                        </a:rPr>
                        <a:t> (</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Nicholls, Kuppa, &amp; Le-Khac, 2021).</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607151">
                <a:tc>
                  <a:txBody>
                    <a:bodyPr/>
                    <a:lstStyle/>
                    <a:p>
                      <a:r>
                        <a:rPr lang="en-PK" sz="1400">
                          <a:effectLst/>
                          <a:latin typeface="Calibri" panose="020F0502020204030204" pitchFamily="34" charset="0"/>
                          <a:ea typeface="Times New Roman" panose="02020603050405020304" pitchFamily="18" charset="0"/>
                          <a:cs typeface="Arial" panose="020B0604020202020204" pitchFamily="34" charset="0"/>
                        </a:rPr>
                        <a:t>Online harassment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Lazarus, S., Button, M., &amp; Kapend, R. (2022). Exploring the value of feminist theory in understanding digital crimes: Gender and cybercrime types.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The Howard Journal of Crime and Justice</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61</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(3), 381-398.</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effectLst/>
                          <a:latin typeface="Calibri" panose="020F0502020204030204" pitchFamily="34" charset="0"/>
                          <a:ea typeface="Times New Roman" panose="02020603050405020304" pitchFamily="18" charset="0"/>
                          <a:cs typeface="Arial" panose="020B0604020202020204" pitchFamily="34" charset="0"/>
                        </a:rPr>
                        <a:t>Online harassment is defined as the act of aggressively pressuring, intimidating, distressing, or spreading defamatory rumors about others</a:t>
                      </a:r>
                      <a:r>
                        <a:rPr lang="en-GB" sz="1400" dirty="0">
                          <a:effectLst/>
                          <a:latin typeface="Calibri" panose="020F0502020204030204" pitchFamily="34" charset="0"/>
                          <a:ea typeface="Times New Roman" panose="02020603050405020304" pitchFamily="18" charset="0"/>
                          <a:cs typeface="Arial" panose="020B0604020202020204" pitchFamily="34" charset="0"/>
                        </a:rPr>
                        <a:t> (</a:t>
                      </a:r>
                      <a:r>
                        <a:rPr lang="en-PK" sz="1400" dirty="0">
                          <a:effectLst/>
                          <a:latin typeface="Calibri" panose="020F0502020204030204" pitchFamily="34" charset="0"/>
                          <a:ea typeface="Times New Roman" panose="02020603050405020304" pitchFamily="18" charset="0"/>
                          <a:cs typeface="Arial" panose="020B0604020202020204" pitchFamily="34" charset="0"/>
                        </a:rPr>
                        <a:t>Lazarus, Button, &amp; Kapend, 2022).</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2242553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1318655636"/>
              </p:ext>
            </p:extLst>
          </p:nvPr>
        </p:nvGraphicFramePr>
        <p:xfrm>
          <a:off x="1594022" y="223105"/>
          <a:ext cx="10330247" cy="6208670"/>
        </p:xfrm>
        <a:graphic>
          <a:graphicData uri="http://schemas.openxmlformats.org/drawingml/2006/table">
            <a:tbl>
              <a:tblPr firstRow="1" firstCol="1" bandRow="1">
                <a:tableStyleId>{5C22544A-7EE6-4342-B048-85BDC9FD1C3A}</a:tableStyleId>
              </a:tblPr>
              <a:tblGrid>
                <a:gridCol w="1354578">
                  <a:extLst>
                    <a:ext uri="{9D8B030D-6E8A-4147-A177-3AD203B41FA5}">
                      <a16:colId xmlns:a16="http://schemas.microsoft.com/office/drawing/2014/main" val="3298776829"/>
                    </a:ext>
                  </a:extLst>
                </a:gridCol>
                <a:gridCol w="3205065">
                  <a:extLst>
                    <a:ext uri="{9D8B030D-6E8A-4147-A177-3AD203B41FA5}">
                      <a16:colId xmlns:a16="http://schemas.microsoft.com/office/drawing/2014/main" val="3099110352"/>
                    </a:ext>
                  </a:extLst>
                </a:gridCol>
                <a:gridCol w="5770604">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1522245">
                <a:tc>
                  <a:txBody>
                    <a:bodyPr/>
                    <a:lstStyle/>
                    <a:p>
                      <a:r>
                        <a:rPr lang="en-AU"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Hate speech</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000000"/>
                          </a:solidFill>
                          <a:effectLst/>
                          <a:latin typeface="Arial" panose="020B0604020202020204" pitchFamily="34" charset="0"/>
                          <a:ea typeface="Times New Roman" panose="02020603050405020304" pitchFamily="18" charset="0"/>
                          <a:cs typeface="Arial" panose="020B0604020202020204" pitchFamily="34" charset="0"/>
                        </a:rPr>
                        <a:t>Sabillon, R., Cano, J. J., Cavaller Reyes, V., &amp; Serra Ruiz, J. (2016). Cybercrime and cybercriminals: A comprehensive study.</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a:effectLst/>
                          <a:latin typeface="Arial" panose="020B0604020202020204" pitchFamily="34" charset="0"/>
                          <a:ea typeface="Times New Roman" panose="02020603050405020304" pitchFamily="18" charset="0"/>
                          <a:cs typeface="Arial" panose="020B0604020202020204" pitchFamily="34" charset="0"/>
                        </a:rPr>
                        <a:t>International Journal of Computer Networks and Communications Security, 2016, 4 (6)</a:t>
                      </a:r>
                      <a:r>
                        <a:rPr lang="en-PK" sz="140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AU"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Online hate speech includes various expressions that undermine social rights, liberties, and freedom of expression. It targets races, religions, nationalities, ethnicities, countries, individuals, groups, minorities, migrants, gender identities, disabilities, national origins, political parties, sports teams, sexual orientations, youth, the elderly, children, and animals (Sabillon et al., 2016).</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482811">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Cyberstalking</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Lazarus, S., Button, M., &amp; Kapend, R. (2022). Exploring the value of feminist theory in understanding digital crimes: Gender and cybercrime types.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The Howard Journal of Crime and Justice</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a:solidFill>
                            <a:srgbClr val="222222"/>
                          </a:solidFill>
                          <a:effectLst/>
                          <a:latin typeface="Arial" panose="020B0604020202020204" pitchFamily="34" charset="0"/>
                          <a:ea typeface="Times New Roman" panose="02020603050405020304" pitchFamily="18" charset="0"/>
                          <a:cs typeface="Arial" panose="020B0604020202020204" pitchFamily="34" charset="0"/>
                        </a:rPr>
                        <a:t>61</a:t>
                      </a:r>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(3), 381-398.</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Cyberstalking or cyber dating abuse involves using the Internet and various technological devices to monitor, harass, or threaten another individual </a:t>
                      </a:r>
                      <a:r>
                        <a:rPr lang="en-GB" sz="1400" dirty="0">
                          <a:effectLst/>
                          <a:latin typeface="Calibri" panose="020F0502020204030204" pitchFamily="34" charset="0"/>
                          <a:ea typeface="Times New Roman" panose="02020603050405020304" pitchFamily="18" charset="0"/>
                          <a:cs typeface="Arial" panose="020B0604020202020204" pitchFamily="34" charset="0"/>
                        </a:rPr>
                        <a:t>(</a:t>
                      </a:r>
                      <a:r>
                        <a:rPr lang="en-PK" sz="1400" dirty="0">
                          <a:effectLst/>
                          <a:latin typeface="Calibri" panose="020F0502020204030204" pitchFamily="34" charset="0"/>
                          <a:ea typeface="Times New Roman" panose="02020603050405020304" pitchFamily="18" charset="0"/>
                          <a:cs typeface="Arial" panose="020B0604020202020204" pitchFamily="34" charset="0"/>
                        </a:rPr>
                        <a:t>Lazarus, Button, &amp; Kapend, 2022).</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706935000"/>
                  </a:ext>
                </a:extLst>
              </a:tr>
              <a:tr h="1389969">
                <a:tc rowSpan="2">
                  <a:txBody>
                    <a:bodyPr/>
                    <a:lstStyle/>
                    <a:p>
                      <a:r>
                        <a:rPr lang="en-GB"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Cyber </a:t>
                      </a:r>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Bullying</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Lazarus, S., Button, M., &amp; Kapend, R. (2022). Exploring the value of feminist theory in understanding digital crimes: Gender and cybercrime types. </a:t>
                      </a:r>
                      <a:r>
                        <a:rPr lang="en-PK" sz="14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The Howard Journal of Crime and Justice</a:t>
                      </a:r>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61</a:t>
                      </a:r>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(3), 381-398.</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Bullying involves deliberate and repeated aggressive behavior toward a victim. However, in cyberbullying, the typical power imbalance and repeated pattern of traditional bullying may not always be present </a:t>
                      </a:r>
                      <a:r>
                        <a:rPr lang="en-GB" sz="1400" dirty="0">
                          <a:effectLst/>
                          <a:latin typeface="Calibri" panose="020F0502020204030204" pitchFamily="34" charset="0"/>
                          <a:ea typeface="Times New Roman" panose="02020603050405020304" pitchFamily="18" charset="0"/>
                          <a:cs typeface="Arial" panose="020B0604020202020204" pitchFamily="34" charset="0"/>
                        </a:rPr>
                        <a:t>(</a:t>
                      </a:r>
                      <a:r>
                        <a:rPr lang="en-PK" sz="1400" dirty="0">
                          <a:effectLst/>
                          <a:latin typeface="Calibri" panose="020F0502020204030204" pitchFamily="34" charset="0"/>
                          <a:ea typeface="Times New Roman" panose="02020603050405020304" pitchFamily="18" charset="0"/>
                          <a:cs typeface="Arial" panose="020B0604020202020204" pitchFamily="34" charset="0"/>
                        </a:rPr>
                        <a:t>Lazarus, Button, &amp; Kapend, 2022).</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vMerge="1">
                  <a:txBody>
                    <a:bodyPr/>
                    <a:lstStyle/>
                    <a:p>
                      <a:endParaRPr lang="en-PK"/>
                    </a:p>
                  </a:txBody>
                  <a:tcPr/>
                </a:tc>
                <a:tc>
                  <a:txBody>
                    <a:bodyPr/>
                    <a:lstStyle/>
                    <a:p>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Patchin, J. W., &amp; Hinduja, S. (2006). Bullies move beyond the schoolyard: A preliminary look at cyberbullying. </a:t>
                      </a:r>
                      <a:r>
                        <a:rPr lang="en-PK" sz="14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Youth violence and juvenile justice</a:t>
                      </a:r>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r>
                        <a:rPr lang="en-PK" sz="1400" i="1"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4</a:t>
                      </a:r>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(2), 148-169.</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Cyberbullying is the intentional and repeated infliction of harm using computers, cell phones, or other electronic devices</a:t>
                      </a:r>
                      <a:r>
                        <a:rPr lang="en-GB"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PK" sz="1400" dirty="0">
                          <a:solidFill>
                            <a:srgbClr val="222222"/>
                          </a:solidFill>
                          <a:effectLst/>
                          <a:latin typeface="Arial" panose="020B0604020202020204" pitchFamily="34" charset="0"/>
                          <a:ea typeface="Times New Roman" panose="02020603050405020304" pitchFamily="18" charset="0"/>
                          <a:cs typeface="Arial" panose="020B0604020202020204" pitchFamily="34" charset="0"/>
                        </a:rPr>
                        <a:t>Patchin &amp; Hinduja, 2006).</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3381486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9E4B-22E5-3F7E-A84B-FEBC3FE44FD1}"/>
              </a:ext>
            </a:extLst>
          </p:cNvPr>
          <p:cNvSpPr>
            <a:spLocks noGrp="1"/>
          </p:cNvSpPr>
          <p:nvPr>
            <p:ph type="title"/>
          </p:nvPr>
        </p:nvSpPr>
        <p:spPr>
          <a:xfrm>
            <a:off x="3914261" y="2292138"/>
            <a:ext cx="9821333" cy="1325563"/>
          </a:xfrm>
        </p:spPr>
        <p:txBody>
          <a:bodyPr/>
          <a:lstStyle/>
          <a:p>
            <a:r>
              <a:rPr lang="en-PK" dirty="0"/>
              <a:t>II- Background</a:t>
            </a:r>
          </a:p>
        </p:txBody>
      </p:sp>
    </p:spTree>
    <p:extLst>
      <p:ext uri="{BB962C8B-B14F-4D97-AF65-F5344CB8AC3E}">
        <p14:creationId xmlns:p14="http://schemas.microsoft.com/office/powerpoint/2010/main" val="3647408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1108090648"/>
              </p:ext>
            </p:extLst>
          </p:nvPr>
        </p:nvGraphicFramePr>
        <p:xfrm>
          <a:off x="1556952" y="735745"/>
          <a:ext cx="10083114" cy="5609533"/>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2585100">
                  <a:extLst>
                    <a:ext uri="{9D8B030D-6E8A-4147-A177-3AD203B41FA5}">
                      <a16:colId xmlns:a16="http://schemas.microsoft.com/office/drawing/2014/main" val="3099110352"/>
                    </a:ext>
                  </a:extLst>
                </a:gridCol>
                <a:gridCol w="6116205">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1781737">
                <a:tc>
                  <a:txBody>
                    <a:bodyPr/>
                    <a:lstStyle/>
                    <a:p>
                      <a:r>
                        <a:rPr lang="en-GB"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Identity Theft</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Sabillon, R., Cano, J. J., Cavaller Reyes, V., &amp; Serra Ruiz, J. (2016). Cybercrime and cybercriminals: A comprehensive study.</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PK" sz="1400" i="1">
                          <a:effectLst/>
                          <a:latin typeface="Times New Roman" panose="02020603050405020304" pitchFamily="18" charset="0"/>
                          <a:ea typeface="Times New Roman" panose="02020603050405020304" pitchFamily="18" charset="0"/>
                          <a:cs typeface="Arial" panose="020B0604020202020204" pitchFamily="34" charset="0"/>
                        </a:rPr>
                        <a:t>International Journal of Computer Networks and Communications Security, 2016, 4 (6)</a:t>
                      </a:r>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a:solidFill>
                            <a:srgbClr val="222222"/>
                          </a:solidFill>
                          <a:effectLst/>
                          <a:latin typeface="Arial" panose="020B0604020202020204" pitchFamily="34"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Identity theft happens when someone illegally acquires another person's personal information without their consent, intending to use it for theft or fraudulent activities. This crime often involves deceiving the victim into believing they are providing confidential information to a legitimate organization, typically through email requests for updates to billing or membership details, or through misleading online job ads. Identity theft can facilitate various forms of identity fraud, including financial, business, and criminal identity theft, as well as money laundering (Sabillon et al., 2016)</a:t>
                      </a:r>
                      <a:r>
                        <a:rPr lang="en-GB"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875648">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child pornography</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Kunz, M., &amp; Wilson, P. (2004). Computer crime and computer fraud. </a:t>
                      </a:r>
                      <a:r>
                        <a:rPr lang="en-PK" sz="1400" i="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Report Submitted to the Montgomery County Criminal Justice Coordinating Commission</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Online child pornography refers to the utilization of computer resources by paedophiles for the distribution of illegal media involving minors and engaging in exploitative actions that target children for sexual purposes. This despicable activity involves the dissemination and consumption of illicit materials that exploit vulnerable children, posing a serious threat to their safety and well-being. Efforts are made to identify and apprehend individuals involved in such criminal acts to protect children from harm and ensure justice is served (Kunz &amp; Wilson, 2004).</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r>
                        <a:rPr lang="en-PK" sz="14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Steel, C. M. (2009). Child pornography in peer-to-peer networks. </a:t>
                      </a:r>
                      <a:r>
                        <a:rPr lang="en-PK" sz="1400" i="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Child Abuse &amp; Neglect</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PK" sz="1400" i="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33</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(8), 560-568.</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Child pornography is characterized by the visual representation of minors, aged 17 or younger, in sexually explicit or suggestive scenarios, involving real children in exploitative and harmful situations (Steel, 2009).</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9579507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FFC1753-2D59-1E0D-33DC-BBB2DD1B710C}"/>
              </a:ext>
            </a:extLst>
          </p:cNvPr>
          <p:cNvGraphicFramePr>
            <a:graphicFrameLocks noGrp="1"/>
          </p:cNvGraphicFramePr>
          <p:nvPr>
            <p:extLst>
              <p:ext uri="{D42A27DB-BD31-4B8C-83A1-F6EECF244321}">
                <p14:modId xmlns:p14="http://schemas.microsoft.com/office/powerpoint/2010/main" val="1040085063"/>
              </p:ext>
            </p:extLst>
          </p:nvPr>
        </p:nvGraphicFramePr>
        <p:xfrm>
          <a:off x="1556952" y="735745"/>
          <a:ext cx="10083114" cy="5454991"/>
        </p:xfrm>
        <a:graphic>
          <a:graphicData uri="http://schemas.openxmlformats.org/drawingml/2006/table">
            <a:tbl>
              <a:tblPr firstRow="1" firstCol="1" bandRow="1">
                <a:tableStyleId>{5C22544A-7EE6-4342-B048-85BDC9FD1C3A}</a:tableStyleId>
              </a:tblPr>
              <a:tblGrid>
                <a:gridCol w="1381809">
                  <a:extLst>
                    <a:ext uri="{9D8B030D-6E8A-4147-A177-3AD203B41FA5}">
                      <a16:colId xmlns:a16="http://schemas.microsoft.com/office/drawing/2014/main" val="3298776829"/>
                    </a:ext>
                  </a:extLst>
                </a:gridCol>
                <a:gridCol w="2585100">
                  <a:extLst>
                    <a:ext uri="{9D8B030D-6E8A-4147-A177-3AD203B41FA5}">
                      <a16:colId xmlns:a16="http://schemas.microsoft.com/office/drawing/2014/main" val="3099110352"/>
                    </a:ext>
                  </a:extLst>
                </a:gridCol>
                <a:gridCol w="6116205">
                  <a:extLst>
                    <a:ext uri="{9D8B030D-6E8A-4147-A177-3AD203B41FA5}">
                      <a16:colId xmlns:a16="http://schemas.microsoft.com/office/drawing/2014/main" val="721224913"/>
                    </a:ext>
                  </a:extLst>
                </a:gridCol>
              </a:tblGrid>
              <a:tr h="448140">
                <a:tc>
                  <a:txBody>
                    <a:bodyPr/>
                    <a:lstStyle/>
                    <a:p>
                      <a:r>
                        <a:rPr lang="en-GB" sz="1400" dirty="0">
                          <a:effectLst/>
                        </a:rPr>
                        <a:t>Term</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Reference</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tc>
                  <a:txBody>
                    <a:bodyPr/>
                    <a:lstStyle/>
                    <a:p>
                      <a:r>
                        <a:rPr lang="en-GB" sz="1400" dirty="0">
                          <a:effectLst/>
                        </a:rPr>
                        <a:t>Definition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36328" marR="36328" marT="0" marB="0"/>
                </a:tc>
                <a:extLst>
                  <a:ext uri="{0D108BD9-81ED-4DB2-BD59-A6C34878D82A}">
                    <a16:rowId xmlns:a16="http://schemas.microsoft.com/office/drawing/2014/main" val="975760397"/>
                  </a:ext>
                </a:extLst>
              </a:tr>
              <a:tr h="2048257">
                <a:tc>
                  <a:txBody>
                    <a:bodyPr/>
                    <a:lstStyle/>
                    <a:p>
                      <a:r>
                        <a:rPr lang="en-US" sz="1400" b="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Interference with information systems or data</a:t>
                      </a:r>
                      <a:endParaRPr lang="en-PK" sz="1400" b="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kern="1200" dirty="0">
                          <a:solidFill>
                            <a:schemeClr val="dk1"/>
                          </a:solidFill>
                          <a:effectLst/>
                          <a:latin typeface="+mn-lt"/>
                          <a:ea typeface="+mn-ea"/>
                          <a:cs typeface="+mn-cs"/>
                        </a:rPr>
                        <a:t>Freitas, P. M. F., &amp; Gonçalves, N. (2015). Illegal access to information systems and the Directive 2013/40/EU. </a:t>
                      </a:r>
                      <a:r>
                        <a:rPr lang="en-PK" sz="1400" i="1" kern="1200" dirty="0">
                          <a:solidFill>
                            <a:schemeClr val="dk1"/>
                          </a:solidFill>
                          <a:effectLst/>
                          <a:latin typeface="+mn-lt"/>
                          <a:ea typeface="+mn-ea"/>
                          <a:cs typeface="+mn-cs"/>
                        </a:rPr>
                        <a:t>International Review of Law, Computers &amp; Technology</a:t>
                      </a:r>
                      <a:r>
                        <a:rPr lang="en-PK" sz="1400" kern="1200" dirty="0">
                          <a:solidFill>
                            <a:schemeClr val="dk1"/>
                          </a:solidFill>
                          <a:effectLst/>
                          <a:latin typeface="+mn-lt"/>
                          <a:ea typeface="+mn-ea"/>
                          <a:cs typeface="+mn-cs"/>
                        </a:rPr>
                        <a:t>, </a:t>
                      </a:r>
                      <a:r>
                        <a:rPr lang="en-PK" sz="1400" i="1" kern="1200" dirty="0">
                          <a:solidFill>
                            <a:schemeClr val="dk1"/>
                          </a:solidFill>
                          <a:effectLst/>
                          <a:latin typeface="+mn-lt"/>
                          <a:ea typeface="+mn-ea"/>
                          <a:cs typeface="+mn-cs"/>
                        </a:rPr>
                        <a:t>29</a:t>
                      </a:r>
                      <a:r>
                        <a:rPr lang="en-PK" sz="1400" kern="1200" dirty="0">
                          <a:solidFill>
                            <a:schemeClr val="dk1"/>
                          </a:solidFill>
                          <a:effectLst/>
                          <a:latin typeface="+mn-lt"/>
                          <a:ea typeface="+mn-ea"/>
                          <a:cs typeface="+mn-cs"/>
                        </a:rPr>
                        <a:t>(1), 50-62.</a:t>
                      </a:r>
                      <a:r>
                        <a:rPr lang="en-PK" sz="1400" dirty="0">
                          <a:effectLst/>
                        </a:rPr>
                        <a:t> </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kern="1200" dirty="0">
                          <a:solidFill>
                            <a:schemeClr val="dk1"/>
                          </a:solidFill>
                          <a:effectLst/>
                          <a:latin typeface="+mn-lt"/>
                          <a:ea typeface="+mn-ea"/>
                          <a:cs typeface="+mn-cs"/>
                        </a:rPr>
                        <a:t>Illegal access is a crime where an individual, often skilled in computer techniques, unlawfully enters an information system without the manager's authorization to access or control its functions or data</a:t>
                      </a:r>
                      <a:r>
                        <a:rPr lang="en-GB" sz="1400" kern="1200" dirty="0">
                          <a:solidFill>
                            <a:schemeClr val="dk1"/>
                          </a:solidFill>
                          <a:effectLst/>
                          <a:latin typeface="+mn-lt"/>
                          <a:ea typeface="+mn-ea"/>
                          <a:cs typeface="+mn-cs"/>
                        </a:rPr>
                        <a:t> (</a:t>
                      </a:r>
                      <a:r>
                        <a:rPr lang="en-PK" sz="1400" kern="1200" dirty="0">
                          <a:solidFill>
                            <a:schemeClr val="dk1"/>
                          </a:solidFill>
                          <a:effectLst/>
                          <a:latin typeface="+mn-lt"/>
                          <a:ea typeface="+mn-ea"/>
                          <a:cs typeface="+mn-cs"/>
                        </a:rPr>
                        <a:t>Freitas &amp; Gonçalves</a:t>
                      </a:r>
                      <a:r>
                        <a:rPr lang="en-GB" sz="1400" kern="1200" dirty="0">
                          <a:solidFill>
                            <a:schemeClr val="dk1"/>
                          </a:solidFill>
                          <a:effectLst/>
                          <a:latin typeface="+mn-lt"/>
                          <a:ea typeface="+mn-ea"/>
                          <a:cs typeface="+mn-cs"/>
                        </a:rPr>
                        <a:t>, </a:t>
                      </a:r>
                      <a:r>
                        <a:rPr lang="en-PK" sz="1400" kern="1200" dirty="0">
                          <a:solidFill>
                            <a:schemeClr val="dk1"/>
                          </a:solidFill>
                          <a:effectLst/>
                          <a:latin typeface="+mn-lt"/>
                          <a:ea typeface="+mn-ea"/>
                          <a:cs typeface="+mn-cs"/>
                        </a:rPr>
                        <a:t>2015).</a:t>
                      </a:r>
                      <a:r>
                        <a:rPr lang="en-PK" sz="1400" dirty="0">
                          <a:effectLst/>
                        </a:rPr>
                        <a:t> </a:t>
                      </a:r>
                      <a:endPar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Interference with information systems or data refers to unauthorized actions that disrupt, alter, or compromise the integrity of computer systems, networks, or data. This can include activities such as hacking, data tampering, or deploying malware to obstruct the normal functioning of information technology resources </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1999610119"/>
                  </a:ext>
                </a:extLst>
              </a:tr>
              <a:tr h="1593089">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Defamation</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Khan, N., Shaikh, A., &amp; Singh, M. V. P. (2023). Understanding of cyber defamation and its impact: a critical analysis. </a:t>
                      </a:r>
                      <a:r>
                        <a:rPr lang="en-PK" sz="1400" i="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Dogo Rangsang Res J</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PK" sz="1400" i="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13</a:t>
                      </a:r>
                      <a:r>
                        <a:rPr lang="en-PK" sz="140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168-173.</a:t>
                      </a:r>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Cyber defamation, also known as online defamation, involves making false or derogatory statements about someone via the internet or other digital communication channels like social media, emails, or instant messaging. Defamation refers to the spread of false information that damages the reputation of an individual or organization</a:t>
                      </a:r>
                      <a:r>
                        <a:rPr lang="en-GB"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PK" sz="14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Khan, et al., 2023).</a:t>
                      </a:r>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302987454"/>
                  </a:ext>
                </a:extLst>
              </a:tr>
              <a:tr h="1365505">
                <a:tc>
                  <a:txBody>
                    <a:bodyPr/>
                    <a:lstStyle/>
                    <a:p>
                      <a:endParaRPr lang="en-PK" sz="140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tc>
                  <a:txBody>
                    <a:bodyPr/>
                    <a:lstStyle/>
                    <a:p>
                      <a:endParaRPr lang="en-PK" sz="14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68580" marR="68580" marT="0" marB="0"/>
                </a:tc>
                <a:extLst>
                  <a:ext uri="{0D108BD9-81ED-4DB2-BD59-A6C34878D82A}">
                    <a16:rowId xmlns:a16="http://schemas.microsoft.com/office/drawing/2014/main" val="2082674483"/>
                  </a:ext>
                </a:extLst>
              </a:tr>
            </a:tbl>
          </a:graphicData>
        </a:graphic>
      </p:graphicFrame>
    </p:spTree>
    <p:extLst>
      <p:ext uri="{BB962C8B-B14F-4D97-AF65-F5344CB8AC3E}">
        <p14:creationId xmlns:p14="http://schemas.microsoft.com/office/powerpoint/2010/main" val="386576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26A65D-453E-348B-3EBA-D852997996CB}"/>
              </a:ext>
            </a:extLst>
          </p:cNvPr>
          <p:cNvSpPr>
            <a:spLocks noGrp="1"/>
          </p:cNvSpPr>
          <p:nvPr>
            <p:ph type="title"/>
          </p:nvPr>
        </p:nvSpPr>
        <p:spPr>
          <a:xfrm>
            <a:off x="1559417" y="249215"/>
            <a:ext cx="10515600" cy="1325563"/>
          </a:xfrm>
        </p:spPr>
        <p:txBody>
          <a:bodyPr>
            <a:normAutofit/>
          </a:bodyPr>
          <a:lstStyle/>
          <a:p>
            <a:r>
              <a:rPr lang="en-PK" sz="3600" dirty="0"/>
              <a:t>Information Systems and Cyber Resilience</a:t>
            </a:r>
          </a:p>
        </p:txBody>
      </p:sp>
      <p:sp>
        <p:nvSpPr>
          <p:cNvPr id="3" name="Content Placeholder 2">
            <a:extLst>
              <a:ext uri="{FF2B5EF4-FFF2-40B4-BE49-F238E27FC236}">
                <a16:creationId xmlns:a16="http://schemas.microsoft.com/office/drawing/2014/main" id="{41FAB403-E25D-4A05-AA4E-7545C58D8304}"/>
              </a:ext>
            </a:extLst>
          </p:cNvPr>
          <p:cNvSpPr>
            <a:spLocks noGrp="1"/>
          </p:cNvSpPr>
          <p:nvPr>
            <p:ph idx="1"/>
          </p:nvPr>
        </p:nvSpPr>
        <p:spPr>
          <a:xfrm>
            <a:off x="1700011" y="1417638"/>
            <a:ext cx="9195516" cy="5028882"/>
          </a:xfrm>
        </p:spPr>
        <p:txBody>
          <a:bodyPr>
            <a:normAutofit/>
          </a:bodyPr>
          <a:lstStyle/>
          <a:p>
            <a:pPr algn="just"/>
            <a:r>
              <a:rPr lang="en-PK" sz="1800" dirty="0">
                <a:solidFill>
                  <a:srgbClr val="222222"/>
                </a:solidFill>
                <a:ea typeface="Times New Roman" panose="02020603050405020304" pitchFamily="18" charset="0"/>
              </a:rPr>
              <a:t>Cyberattacks like </a:t>
            </a:r>
            <a:r>
              <a:rPr lang="en-PK" sz="1800" b="1" dirty="0">
                <a:solidFill>
                  <a:schemeClr val="tx2"/>
                </a:solidFill>
                <a:ea typeface="Times New Roman" panose="02020603050405020304" pitchFamily="18" charset="0"/>
              </a:rPr>
              <a:t>hoaxes and spear-phishing</a:t>
            </a:r>
            <a:r>
              <a:rPr lang="en-PK" sz="1800" b="1" dirty="0">
                <a:solidFill>
                  <a:srgbClr val="222222"/>
                </a:solidFill>
                <a:ea typeface="Times New Roman" panose="02020603050405020304" pitchFamily="18" charset="0"/>
              </a:rPr>
              <a:t> </a:t>
            </a:r>
            <a:r>
              <a:rPr lang="en-PK" sz="1800" dirty="0">
                <a:solidFill>
                  <a:srgbClr val="222222"/>
                </a:solidFill>
                <a:ea typeface="Times New Roman" panose="02020603050405020304" pitchFamily="18" charset="0"/>
              </a:rPr>
              <a:t>take advantage of </a:t>
            </a:r>
            <a:r>
              <a:rPr lang="en-PK" sz="1800" b="1" dirty="0">
                <a:solidFill>
                  <a:schemeClr val="tx2"/>
                </a:solidFill>
                <a:ea typeface="Times New Roman" panose="02020603050405020304" pitchFamily="18" charset="0"/>
              </a:rPr>
              <a:t>human weaknesses </a:t>
            </a:r>
            <a:r>
              <a:rPr lang="en-PK" sz="1800" dirty="0">
                <a:solidFill>
                  <a:srgbClr val="222222"/>
                </a:solidFill>
                <a:ea typeface="Times New Roman" panose="02020603050405020304" pitchFamily="18" charset="0"/>
              </a:rPr>
              <a:t>to spread and cause harm. </a:t>
            </a:r>
            <a:r>
              <a:rPr lang="en-GB" sz="1800" dirty="0">
                <a:solidFill>
                  <a:srgbClr val="212121"/>
                </a:solidFill>
              </a:rPr>
              <a:t>(</a:t>
            </a:r>
            <a:r>
              <a:rPr lang="en-GB" sz="1800" dirty="0" err="1">
                <a:solidFill>
                  <a:srgbClr val="212121"/>
                </a:solidFill>
              </a:rPr>
              <a:t>Yekta</a:t>
            </a:r>
            <a:r>
              <a:rPr lang="en-GB" sz="1800" dirty="0">
                <a:solidFill>
                  <a:srgbClr val="212121"/>
                </a:solidFill>
              </a:rPr>
              <a:t> &amp; </a:t>
            </a:r>
            <a:r>
              <a:rPr lang="en-GB" sz="1800" dirty="0" err="1">
                <a:solidFill>
                  <a:srgbClr val="212121"/>
                </a:solidFill>
              </a:rPr>
              <a:t>Semire</a:t>
            </a:r>
            <a:r>
              <a:rPr lang="en-GB" sz="1800" dirty="0">
                <a:solidFill>
                  <a:srgbClr val="212121"/>
                </a:solidFill>
              </a:rPr>
              <a:t>, 2019). </a:t>
            </a:r>
          </a:p>
          <a:p>
            <a:pPr marL="0" indent="0" algn="just">
              <a:buNone/>
            </a:pPr>
            <a:r>
              <a:rPr lang="en-GB" sz="1800" dirty="0">
                <a:solidFill>
                  <a:srgbClr val="212121"/>
                </a:solidFill>
              </a:rPr>
              <a:t>	</a:t>
            </a:r>
            <a:r>
              <a:rPr lang="en-GB" sz="1400" dirty="0">
                <a:solidFill>
                  <a:srgbClr val="212121"/>
                </a:solidFill>
              </a:rPr>
              <a:t>e.g. Exploiting trust, emotional manipulation, Social engineering Impersonation and Spoofing </a:t>
            </a:r>
            <a:endParaRPr lang="en-PK" sz="1400" dirty="0">
              <a:solidFill>
                <a:srgbClr val="222222"/>
              </a:solidFill>
              <a:ea typeface="Times New Roman" panose="02020603050405020304" pitchFamily="18" charset="0"/>
            </a:endParaRPr>
          </a:p>
          <a:p>
            <a:pPr marL="0" indent="0" algn="just">
              <a:buNone/>
            </a:pPr>
            <a:endParaRPr lang="en-PK" sz="1800" dirty="0">
              <a:solidFill>
                <a:srgbClr val="222222"/>
              </a:solidFill>
              <a:ea typeface="Times New Roman" panose="02020603050405020304" pitchFamily="18" charset="0"/>
            </a:endParaRPr>
          </a:p>
          <a:p>
            <a:pPr algn="just"/>
            <a:r>
              <a:rPr lang="en-PK" sz="1800" dirty="0">
                <a:solidFill>
                  <a:srgbClr val="222222"/>
                </a:solidFill>
                <a:ea typeface="Times New Roman" panose="02020603050405020304" pitchFamily="18" charset="0"/>
              </a:rPr>
              <a:t>In the past, the main focus for </a:t>
            </a:r>
            <a:r>
              <a:rPr lang="en-PK" sz="1800" b="1" dirty="0">
                <a:solidFill>
                  <a:schemeClr val="tx2"/>
                </a:solidFill>
                <a:ea typeface="Times New Roman" panose="02020603050405020304" pitchFamily="18" charset="0"/>
              </a:rPr>
              <a:t>protecting </a:t>
            </a:r>
            <a:r>
              <a:rPr lang="en-PK" sz="1800" dirty="0">
                <a:solidFill>
                  <a:srgbClr val="222222"/>
                </a:solidFill>
              </a:rPr>
              <a:t>against</a:t>
            </a:r>
            <a:r>
              <a:rPr lang="en-PK" sz="1800" b="1" dirty="0">
                <a:solidFill>
                  <a:schemeClr val="tx2"/>
                </a:solidFill>
                <a:ea typeface="Times New Roman" panose="02020603050405020304" pitchFamily="18" charset="0"/>
              </a:rPr>
              <a:t> </a:t>
            </a:r>
            <a:r>
              <a:rPr lang="en-PK" sz="1800" dirty="0">
                <a:solidFill>
                  <a:srgbClr val="222222"/>
                </a:solidFill>
              </a:rPr>
              <a:t>cybercrimes</a:t>
            </a:r>
            <a:r>
              <a:rPr lang="en-PK" sz="1800" b="1" dirty="0">
                <a:solidFill>
                  <a:schemeClr val="tx2"/>
                </a:solidFill>
                <a:ea typeface="Times New Roman" panose="02020603050405020304" pitchFamily="18" charset="0"/>
              </a:rPr>
              <a:t> </a:t>
            </a:r>
            <a:r>
              <a:rPr lang="en-PK" sz="1800" dirty="0">
                <a:solidFill>
                  <a:srgbClr val="222222"/>
                </a:solidFill>
                <a:ea typeface="Times New Roman" panose="02020603050405020304" pitchFamily="18" charset="0"/>
              </a:rPr>
              <a:t>was on </a:t>
            </a:r>
            <a:r>
              <a:rPr lang="en-PK" sz="1800" b="1" dirty="0">
                <a:solidFill>
                  <a:schemeClr val="tx2"/>
                </a:solidFill>
                <a:ea typeface="Times New Roman" panose="02020603050405020304" pitchFamily="18" charset="0"/>
              </a:rPr>
              <a:t>technology.</a:t>
            </a:r>
            <a:r>
              <a:rPr lang="en-PK" sz="1800" dirty="0">
                <a:solidFill>
                  <a:srgbClr val="222222"/>
                </a:solidFill>
                <a:ea typeface="Times New Roman" panose="02020603050405020304" pitchFamily="18" charset="0"/>
              </a:rPr>
              <a:t>  It is now recognized that </a:t>
            </a:r>
            <a:r>
              <a:rPr lang="en-PK" sz="1800" b="1" dirty="0">
                <a:solidFill>
                  <a:schemeClr val="tx2"/>
                </a:solidFill>
                <a:ea typeface="Times New Roman" panose="02020603050405020304" pitchFamily="18" charset="0"/>
              </a:rPr>
              <a:t>human factors </a:t>
            </a:r>
            <a:r>
              <a:rPr lang="en-PK" sz="1800" dirty="0">
                <a:solidFill>
                  <a:srgbClr val="222222"/>
                </a:solidFill>
              </a:rPr>
              <a:t>play a crucial role</a:t>
            </a:r>
            <a:r>
              <a:rPr lang="en-PK" sz="1800" dirty="0">
                <a:solidFill>
                  <a:srgbClr val="222222"/>
                </a:solidFill>
                <a:ea typeface="Times New Roman" panose="02020603050405020304" pitchFamily="18" charset="0"/>
              </a:rPr>
              <a:t>. </a:t>
            </a:r>
            <a:endParaRPr lang="en-PK" sz="1800" dirty="0">
              <a:solidFill>
                <a:srgbClr val="222222"/>
              </a:solidFill>
            </a:endParaRPr>
          </a:p>
          <a:p>
            <a:pPr marL="0" indent="0" algn="just">
              <a:buNone/>
            </a:pPr>
            <a:endParaRPr lang="en-PK" sz="1800" dirty="0">
              <a:solidFill>
                <a:srgbClr val="222222"/>
              </a:solidFill>
              <a:ea typeface="Times New Roman" panose="02020603050405020304" pitchFamily="18" charset="0"/>
            </a:endParaRPr>
          </a:p>
          <a:p>
            <a:pPr algn="just"/>
            <a:r>
              <a:rPr lang="en-PK" sz="1800" dirty="0">
                <a:solidFill>
                  <a:srgbClr val="222222"/>
                </a:solidFill>
                <a:ea typeface="Times New Roman" panose="02020603050405020304" pitchFamily="18" charset="0"/>
              </a:rPr>
              <a:t>To effectively protect organizations and societies, </a:t>
            </a:r>
          </a:p>
          <a:p>
            <a:pPr marL="0" indent="0" algn="just">
              <a:buNone/>
            </a:pPr>
            <a:r>
              <a:rPr lang="en-PK" sz="1800" dirty="0">
                <a:solidFill>
                  <a:srgbClr val="222222"/>
                </a:solidFill>
                <a:ea typeface="Times New Roman" panose="02020603050405020304" pitchFamily="18" charset="0"/>
              </a:rPr>
              <a:t>	It is important to address not only </a:t>
            </a:r>
            <a:r>
              <a:rPr lang="en-PK" sz="1800" b="1" dirty="0">
                <a:solidFill>
                  <a:schemeClr val="tx2"/>
                </a:solidFill>
                <a:ea typeface="Times New Roman" panose="02020603050405020304" pitchFamily="18" charset="0"/>
              </a:rPr>
              <a:t>technological concerns </a:t>
            </a:r>
            <a:r>
              <a:rPr lang="en-PK" sz="1800" dirty="0">
                <a:solidFill>
                  <a:srgbClr val="222222"/>
                </a:solidFill>
                <a:ea typeface="Times New Roman" panose="02020603050405020304" pitchFamily="18" charset="0"/>
              </a:rPr>
              <a:t>but also </a:t>
            </a:r>
          </a:p>
          <a:p>
            <a:pPr marL="0" indent="0" algn="just">
              <a:buNone/>
            </a:pPr>
            <a:r>
              <a:rPr lang="en-PK" sz="1800" dirty="0">
                <a:solidFill>
                  <a:srgbClr val="222222"/>
                </a:solidFill>
                <a:ea typeface="Times New Roman" panose="02020603050405020304" pitchFamily="18" charset="0"/>
              </a:rPr>
              <a:t>	factors related to </a:t>
            </a:r>
            <a:r>
              <a:rPr lang="en-PK" sz="1800" b="1" dirty="0">
                <a:solidFill>
                  <a:schemeClr val="tx2"/>
                </a:solidFill>
                <a:ea typeface="Times New Roman" panose="02020603050405020304" pitchFamily="18" charset="0"/>
              </a:rPr>
              <a:t>human behavior </a:t>
            </a:r>
            <a:r>
              <a:rPr lang="en-PK" sz="1800" dirty="0">
                <a:solidFill>
                  <a:srgbClr val="222222"/>
                </a:solidFill>
              </a:rPr>
              <a:t>and</a:t>
            </a:r>
            <a:r>
              <a:rPr lang="en-PK" sz="1800" b="1" dirty="0">
                <a:solidFill>
                  <a:schemeClr val="tx2"/>
                </a:solidFill>
                <a:ea typeface="Times New Roman" panose="02020603050405020304" pitchFamily="18" charset="0"/>
              </a:rPr>
              <a:t> organizational aspects. </a:t>
            </a:r>
          </a:p>
          <a:p>
            <a:pPr marL="0" indent="0" algn="just">
              <a:buNone/>
            </a:pPr>
            <a:endParaRPr lang="en-PK" sz="1800" dirty="0">
              <a:ea typeface="Times New Roman" panose="02020603050405020304" pitchFamily="18" charset="0"/>
            </a:endParaRPr>
          </a:p>
          <a:p>
            <a:pPr algn="just"/>
            <a:r>
              <a:rPr lang="en-PK" sz="1800" dirty="0">
                <a:solidFill>
                  <a:srgbClr val="222222"/>
                </a:solidFill>
                <a:ea typeface="Times New Roman" panose="02020603050405020304" pitchFamily="18" charset="0"/>
              </a:rPr>
              <a:t>This includes </a:t>
            </a:r>
            <a:r>
              <a:rPr lang="en-PK" sz="1800" b="1" dirty="0">
                <a:solidFill>
                  <a:schemeClr val="tx2"/>
                </a:solidFill>
                <a:ea typeface="Times New Roman" panose="02020603050405020304" pitchFamily="18" charset="0"/>
              </a:rPr>
              <a:t>implementing security policies </a:t>
            </a:r>
            <a:r>
              <a:rPr lang="en-PK" sz="1800" dirty="0">
                <a:solidFill>
                  <a:srgbClr val="222222"/>
                </a:solidFill>
                <a:ea typeface="Times New Roman" panose="02020603050405020304" pitchFamily="18" charset="0"/>
              </a:rPr>
              <a:t>and </a:t>
            </a:r>
            <a:r>
              <a:rPr lang="en-PK" sz="1800" b="1" dirty="0">
                <a:solidFill>
                  <a:schemeClr val="tx2"/>
                </a:solidFill>
                <a:ea typeface="Times New Roman" panose="02020603050405020304" pitchFamily="18" charset="0"/>
              </a:rPr>
              <a:t>providing training to users. </a:t>
            </a:r>
          </a:p>
          <a:p>
            <a:pPr marL="0" indent="0" algn="just">
              <a:buNone/>
            </a:pPr>
            <a:endParaRPr lang="en-PK" sz="1800" b="1" dirty="0">
              <a:solidFill>
                <a:schemeClr val="tx2"/>
              </a:solidFill>
              <a:ea typeface="Times New Roman" panose="02020603050405020304" pitchFamily="18" charset="0"/>
            </a:endParaRPr>
          </a:p>
          <a:p>
            <a:pPr algn="just"/>
            <a:r>
              <a:rPr lang="en-PK" sz="1800" dirty="0">
                <a:solidFill>
                  <a:srgbClr val="222222"/>
                </a:solidFill>
                <a:ea typeface="Times New Roman" panose="02020603050405020304" pitchFamily="18" charset="0"/>
              </a:rPr>
              <a:t>Focus is shifting from just cybersecurity to </a:t>
            </a:r>
            <a:r>
              <a:rPr lang="en-PK" sz="1800" b="1" dirty="0">
                <a:solidFill>
                  <a:schemeClr val="tx2"/>
                </a:solidFill>
                <a:ea typeface="Times New Roman" panose="02020603050405020304" pitchFamily="18" charset="0"/>
              </a:rPr>
              <a:t>cyber resilience</a:t>
            </a:r>
            <a:r>
              <a:rPr lang="en-PK" sz="1800" dirty="0">
                <a:solidFill>
                  <a:srgbClr val="222222"/>
                </a:solidFill>
                <a:ea typeface="Times New Roman" panose="02020603050405020304" pitchFamily="18" charset="0"/>
              </a:rPr>
              <a:t>. </a:t>
            </a:r>
            <a:endParaRPr lang="en-PK" sz="1800" dirty="0">
              <a:ea typeface="Times New Roman" panose="02020603050405020304" pitchFamily="18" charset="0"/>
            </a:endParaRPr>
          </a:p>
          <a:p>
            <a:endParaRPr lang="en-PK" dirty="0"/>
          </a:p>
        </p:txBody>
      </p:sp>
      <p:sp>
        <p:nvSpPr>
          <p:cNvPr id="7" name="Slide Number Placeholder 6">
            <a:extLst>
              <a:ext uri="{FF2B5EF4-FFF2-40B4-BE49-F238E27FC236}">
                <a16:creationId xmlns:a16="http://schemas.microsoft.com/office/drawing/2014/main" id="{B3A65DDF-48A7-7B4A-D1CF-F6CC03DD749E}"/>
              </a:ext>
            </a:extLst>
          </p:cNvPr>
          <p:cNvSpPr>
            <a:spLocks noGrp="1"/>
          </p:cNvSpPr>
          <p:nvPr>
            <p:ph type="sldNum" sz="quarter" idx="12"/>
          </p:nvPr>
        </p:nvSpPr>
        <p:spPr/>
        <p:txBody>
          <a:bodyPr/>
          <a:lstStyle/>
          <a:p>
            <a:fld id="{A07E6FB1-C707-874A-9646-C5EA29019CEA}" type="slidenum">
              <a:rPr lang="en-US" smtClean="0"/>
              <a:t>7</a:t>
            </a:fld>
            <a:endParaRPr lang="en-US"/>
          </a:p>
        </p:txBody>
      </p:sp>
    </p:spTree>
    <p:extLst>
      <p:ext uri="{BB962C8B-B14F-4D97-AF65-F5344CB8AC3E}">
        <p14:creationId xmlns:p14="http://schemas.microsoft.com/office/powerpoint/2010/main" val="615676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EA53-511C-D2B2-67D6-3DD62EED6BA2}"/>
              </a:ext>
            </a:extLst>
          </p:cNvPr>
          <p:cNvSpPr>
            <a:spLocks noGrp="1"/>
          </p:cNvSpPr>
          <p:nvPr>
            <p:ph type="title"/>
          </p:nvPr>
        </p:nvSpPr>
        <p:spPr>
          <a:xfrm>
            <a:off x="1829873" y="136525"/>
            <a:ext cx="10515600" cy="1325563"/>
          </a:xfrm>
        </p:spPr>
        <p:txBody>
          <a:bodyPr>
            <a:normAutofit/>
          </a:bodyPr>
          <a:lstStyle/>
          <a:p>
            <a:r>
              <a:rPr lang="en-PK" sz="3600" dirty="0">
                <a:latin typeface="+mn-lt"/>
              </a:rPr>
              <a:t>Cyber</a:t>
            </a:r>
            <a:r>
              <a:rPr lang="en-PK" sz="3600" dirty="0">
                <a:solidFill>
                  <a:srgbClr val="222222"/>
                </a:solidFill>
                <a:latin typeface="+mn-lt"/>
                <a:ea typeface="Times New Roman" panose="02020603050405020304" pitchFamily="18" charset="0"/>
              </a:rPr>
              <a:t> R</a:t>
            </a:r>
            <a:r>
              <a:rPr lang="en-PK" sz="3600" dirty="0">
                <a:latin typeface="+mn-lt"/>
              </a:rPr>
              <a:t>esilience</a:t>
            </a:r>
          </a:p>
        </p:txBody>
      </p:sp>
      <p:sp>
        <p:nvSpPr>
          <p:cNvPr id="3" name="Content Placeholder 2">
            <a:extLst>
              <a:ext uri="{FF2B5EF4-FFF2-40B4-BE49-F238E27FC236}">
                <a16:creationId xmlns:a16="http://schemas.microsoft.com/office/drawing/2014/main" id="{043D3D1F-945E-1A36-D2FE-573400CBD88F}"/>
              </a:ext>
            </a:extLst>
          </p:cNvPr>
          <p:cNvSpPr>
            <a:spLocks noGrp="1"/>
          </p:cNvSpPr>
          <p:nvPr>
            <p:ph idx="1"/>
          </p:nvPr>
        </p:nvSpPr>
        <p:spPr/>
        <p:txBody>
          <a:bodyPr/>
          <a:lstStyle/>
          <a:p>
            <a:pPr marL="0" indent="0">
              <a:buNone/>
            </a:pPr>
            <a:r>
              <a:rPr lang="en-PK" sz="1800" dirty="0">
                <a:solidFill>
                  <a:srgbClr val="222222"/>
                </a:solidFill>
                <a:ea typeface="Times New Roman" panose="02020603050405020304" pitchFamily="18" charset="0"/>
              </a:rPr>
              <a:t>(Tibor &amp; Kovacs,2020) define Cyber reilience as:</a:t>
            </a:r>
          </a:p>
          <a:p>
            <a:pPr marL="0" indent="0">
              <a:buNone/>
            </a:pPr>
            <a:endParaRPr lang="en-PK" sz="1800" dirty="0">
              <a:solidFill>
                <a:srgbClr val="222222"/>
              </a:solidFill>
              <a:ea typeface="Times New Roman" panose="02020603050405020304" pitchFamily="18" charset="0"/>
            </a:endParaRPr>
          </a:p>
          <a:p>
            <a:r>
              <a:rPr lang="en-PK" sz="1800" dirty="0">
                <a:solidFill>
                  <a:srgbClr val="222222"/>
                </a:solidFill>
                <a:ea typeface="Times New Roman" panose="02020603050405020304" pitchFamily="18" charset="0"/>
              </a:rPr>
              <a:t>Cyber resilience means </a:t>
            </a:r>
            <a:r>
              <a:rPr lang="en-PK" sz="1800" b="1" dirty="0">
                <a:solidFill>
                  <a:schemeClr val="tx2"/>
                </a:solidFill>
                <a:ea typeface="Times New Roman" panose="02020603050405020304" pitchFamily="18" charset="0"/>
              </a:rPr>
              <a:t>being able </a:t>
            </a:r>
            <a:r>
              <a:rPr lang="en-PK" sz="1800" dirty="0">
                <a:solidFill>
                  <a:srgbClr val="222222"/>
                </a:solidFill>
              </a:rPr>
              <a:t>to</a:t>
            </a:r>
            <a:r>
              <a:rPr lang="en-PK" sz="1800" b="1" dirty="0">
                <a:solidFill>
                  <a:schemeClr val="tx2"/>
                </a:solidFill>
                <a:ea typeface="Times New Roman" panose="02020603050405020304" pitchFamily="18" charset="0"/>
              </a:rPr>
              <a:t> adapt, withstand, and recover </a:t>
            </a:r>
            <a:r>
              <a:rPr lang="en-PK" sz="1800" dirty="0">
                <a:solidFill>
                  <a:srgbClr val="222222"/>
                </a:solidFill>
                <a:ea typeface="Times New Roman" panose="02020603050405020304" pitchFamily="18" charset="0"/>
              </a:rPr>
              <a:t>from cyber threats by using </a:t>
            </a:r>
          </a:p>
          <a:p>
            <a:pPr lvl="1"/>
            <a:r>
              <a:rPr lang="en-PK" sz="1400" dirty="0">
                <a:solidFill>
                  <a:srgbClr val="222222"/>
                </a:solidFill>
                <a:ea typeface="Times New Roman" panose="02020603050405020304" pitchFamily="18" charset="0"/>
              </a:rPr>
              <a:t>proactive measures,</a:t>
            </a:r>
          </a:p>
          <a:p>
            <a:pPr lvl="1"/>
            <a:r>
              <a:rPr lang="en-PK" sz="1400" dirty="0">
                <a:solidFill>
                  <a:srgbClr val="222222"/>
                </a:solidFill>
                <a:ea typeface="Times New Roman" panose="02020603050405020304" pitchFamily="18" charset="0"/>
              </a:rPr>
              <a:t>strong security practices, and </a:t>
            </a:r>
          </a:p>
          <a:p>
            <a:pPr lvl="1"/>
            <a:r>
              <a:rPr lang="en-PK" sz="1400" dirty="0">
                <a:solidFill>
                  <a:srgbClr val="222222"/>
                </a:solidFill>
                <a:ea typeface="Times New Roman" panose="02020603050405020304" pitchFamily="18" charset="0"/>
              </a:rPr>
              <a:t>a mindset that encourages </a:t>
            </a:r>
          </a:p>
          <a:p>
            <a:pPr lvl="2"/>
            <a:r>
              <a:rPr lang="en-PK" sz="1200" b="1" dirty="0">
                <a:solidFill>
                  <a:srgbClr val="222222"/>
                </a:solidFill>
                <a:ea typeface="Times New Roman" panose="02020603050405020304" pitchFamily="18" charset="0"/>
              </a:rPr>
              <a:t>continuous learning, </a:t>
            </a:r>
          </a:p>
          <a:p>
            <a:pPr lvl="2"/>
            <a:r>
              <a:rPr lang="en-PK" sz="1200" b="1" dirty="0">
                <a:solidFill>
                  <a:srgbClr val="222222"/>
                </a:solidFill>
                <a:ea typeface="Times New Roman" panose="02020603050405020304" pitchFamily="18" charset="0"/>
              </a:rPr>
              <a:t>critical thinking, and </a:t>
            </a:r>
          </a:p>
          <a:p>
            <a:pPr lvl="2"/>
            <a:r>
              <a:rPr lang="en-PK" sz="1200" b="1" dirty="0">
                <a:solidFill>
                  <a:srgbClr val="222222"/>
                </a:solidFill>
                <a:ea typeface="Times New Roman" panose="02020603050405020304" pitchFamily="18" charset="0"/>
              </a:rPr>
              <a:t>responsible digital behavior. </a:t>
            </a:r>
          </a:p>
          <a:p>
            <a:pPr marL="914400" lvl="2" indent="0">
              <a:buNone/>
            </a:pPr>
            <a:endParaRPr lang="en-PK" sz="1000" dirty="0">
              <a:solidFill>
                <a:srgbClr val="222222"/>
              </a:solidFill>
              <a:ea typeface="Times New Roman" panose="02020603050405020304" pitchFamily="18" charset="0"/>
            </a:endParaRPr>
          </a:p>
          <a:p>
            <a:pPr marL="400050" lvl="2" indent="0">
              <a:buNone/>
            </a:pPr>
            <a:r>
              <a:rPr lang="en-PK" sz="1800" dirty="0">
                <a:solidFill>
                  <a:srgbClr val="222222"/>
                </a:solidFill>
                <a:ea typeface="Times New Roman" panose="02020603050405020304" pitchFamily="18" charset="0"/>
              </a:rPr>
              <a:t>It involves </a:t>
            </a:r>
            <a:r>
              <a:rPr lang="en-PK" sz="1800" b="1" dirty="0">
                <a:solidFill>
                  <a:schemeClr val="tx2"/>
                </a:solidFill>
                <a:ea typeface="Times New Roman" panose="02020603050405020304" pitchFamily="18" charset="0"/>
              </a:rPr>
              <a:t>not only</a:t>
            </a:r>
            <a:r>
              <a:rPr lang="en-PK" sz="1800" dirty="0">
                <a:solidFill>
                  <a:srgbClr val="222222"/>
                </a:solidFill>
                <a:ea typeface="Times New Roman" panose="02020603050405020304" pitchFamily="18" charset="0"/>
              </a:rPr>
              <a:t> the technical aspects of safeguarding information systems but also </a:t>
            </a:r>
            <a:r>
              <a:rPr lang="en-PK" sz="1800" b="1" dirty="0">
                <a:solidFill>
                  <a:schemeClr val="tx2"/>
                </a:solidFill>
                <a:ea typeface="Times New Roman" panose="02020603050405020304" pitchFamily="18" charset="0"/>
              </a:rPr>
              <a:t>creating a culture </a:t>
            </a:r>
            <a:r>
              <a:rPr lang="en-PK" sz="1800" dirty="0">
                <a:solidFill>
                  <a:srgbClr val="222222"/>
                </a:solidFill>
                <a:ea typeface="Times New Roman" panose="02020603050405020304" pitchFamily="18" charset="0"/>
              </a:rPr>
              <a:t>that promotes </a:t>
            </a:r>
          </a:p>
          <a:p>
            <a:pPr marL="1143000" lvl="3" indent="-285750"/>
            <a:r>
              <a:rPr lang="en-PK" sz="1400" dirty="0">
                <a:solidFill>
                  <a:srgbClr val="222222"/>
                </a:solidFill>
                <a:ea typeface="Times New Roman" panose="02020603050405020304" pitchFamily="18" charset="0"/>
              </a:rPr>
              <a:t>cybersecurity awareness, </a:t>
            </a:r>
          </a:p>
          <a:p>
            <a:pPr marL="1143000" lvl="3" indent="-285750"/>
            <a:r>
              <a:rPr lang="en-PK" sz="1400" dirty="0">
                <a:solidFill>
                  <a:srgbClr val="222222"/>
                </a:solidFill>
                <a:ea typeface="Times New Roman" panose="02020603050405020304" pitchFamily="18" charset="0"/>
              </a:rPr>
              <a:t>preparedness, and </a:t>
            </a:r>
          </a:p>
          <a:p>
            <a:pPr marL="1143000" lvl="3" indent="-285750"/>
            <a:r>
              <a:rPr lang="en-PK" sz="1400" dirty="0">
                <a:solidFill>
                  <a:srgbClr val="222222"/>
                </a:solidFill>
                <a:ea typeface="Times New Roman" panose="02020603050405020304" pitchFamily="18" charset="0"/>
              </a:rPr>
              <a:t>the ability to respond to and reduce cyber risks through informed decision-making and adaptable behaviors</a:t>
            </a:r>
            <a:r>
              <a:rPr lang="en-PK" sz="1400" dirty="0"/>
              <a:t> </a:t>
            </a:r>
          </a:p>
        </p:txBody>
      </p:sp>
      <p:sp>
        <p:nvSpPr>
          <p:cNvPr id="7" name="Slide Number Placeholder 6">
            <a:extLst>
              <a:ext uri="{FF2B5EF4-FFF2-40B4-BE49-F238E27FC236}">
                <a16:creationId xmlns:a16="http://schemas.microsoft.com/office/drawing/2014/main" id="{FE1D034A-40EA-93A7-B2BF-E04364B1914E}"/>
              </a:ext>
            </a:extLst>
          </p:cNvPr>
          <p:cNvSpPr>
            <a:spLocks noGrp="1"/>
          </p:cNvSpPr>
          <p:nvPr>
            <p:ph type="sldNum" sz="quarter" idx="12"/>
          </p:nvPr>
        </p:nvSpPr>
        <p:spPr/>
        <p:txBody>
          <a:bodyPr/>
          <a:lstStyle/>
          <a:p>
            <a:fld id="{A07E6FB1-C707-874A-9646-C5EA29019CEA}" type="slidenum">
              <a:rPr lang="en-US" smtClean="0"/>
              <a:t>8</a:t>
            </a:fld>
            <a:endParaRPr lang="en-US"/>
          </a:p>
        </p:txBody>
      </p:sp>
    </p:spTree>
    <p:extLst>
      <p:ext uri="{BB962C8B-B14F-4D97-AF65-F5344CB8AC3E}">
        <p14:creationId xmlns:p14="http://schemas.microsoft.com/office/powerpoint/2010/main" val="1439363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3DE61-BCFE-2655-28B6-AF7778BD7053}"/>
              </a:ext>
            </a:extLst>
          </p:cNvPr>
          <p:cNvSpPr>
            <a:spLocks noGrp="1"/>
          </p:cNvSpPr>
          <p:nvPr>
            <p:ph type="title"/>
          </p:nvPr>
        </p:nvSpPr>
        <p:spPr>
          <a:xfrm>
            <a:off x="2096946" y="263063"/>
            <a:ext cx="8229600" cy="1241645"/>
          </a:xfrm>
        </p:spPr>
        <p:txBody>
          <a:bodyPr>
            <a:normAutofit/>
          </a:bodyPr>
          <a:lstStyle/>
          <a:p>
            <a:r>
              <a:rPr lang="en-PK" sz="3200" dirty="0">
                <a:solidFill>
                  <a:srgbClr val="222222"/>
                </a:solidFill>
              </a:rPr>
              <a:t>Categorization of resilience frameworks Guerra and Sepulveda Estay (2019)</a:t>
            </a:r>
            <a:endParaRPr lang="en-PK" sz="3200" dirty="0"/>
          </a:p>
        </p:txBody>
      </p:sp>
      <p:sp>
        <p:nvSpPr>
          <p:cNvPr id="5" name="Rectangle 4">
            <a:extLst>
              <a:ext uri="{FF2B5EF4-FFF2-40B4-BE49-F238E27FC236}">
                <a16:creationId xmlns:a16="http://schemas.microsoft.com/office/drawing/2014/main" id="{1E9E94B1-D2C4-184A-1402-D53EEC9F4292}"/>
              </a:ext>
            </a:extLst>
          </p:cNvPr>
          <p:cNvSpPr>
            <a:spLocks noChangeArrowheads="1"/>
          </p:cNvSpPr>
          <p:nvPr/>
        </p:nvSpPr>
        <p:spPr bwMode="auto">
          <a:xfrm>
            <a:off x="3946568" y="285541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K"/>
          </a:p>
        </p:txBody>
      </p:sp>
      <p:pic>
        <p:nvPicPr>
          <p:cNvPr id="1027" name="Picture 1" descr="A picture containing text, screenshot, line, font&#10;&#10;Description automatically generated">
            <a:extLst>
              <a:ext uri="{FF2B5EF4-FFF2-40B4-BE49-F238E27FC236}">
                <a16:creationId xmlns:a16="http://schemas.microsoft.com/office/drawing/2014/main" id="{042E88B5-DAED-F87F-4730-8F882F1D1A81}"/>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461934" y="1380331"/>
            <a:ext cx="7499621" cy="29501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0228BF7-100A-CB94-09FA-48ED65739980}"/>
              </a:ext>
            </a:extLst>
          </p:cNvPr>
          <p:cNvSpPr txBox="1"/>
          <p:nvPr/>
        </p:nvSpPr>
        <p:spPr>
          <a:xfrm>
            <a:off x="2685523" y="4373434"/>
            <a:ext cx="7052442" cy="2031325"/>
          </a:xfrm>
          <a:prstGeom prst="rect">
            <a:avLst/>
          </a:prstGeom>
          <a:noFill/>
        </p:spPr>
        <p:txBody>
          <a:bodyPr wrap="square" rtlCol="0">
            <a:spAutoFit/>
          </a:bodyPr>
          <a:lstStyle/>
          <a:p>
            <a:pPr marL="285750" indent="-285750">
              <a:buFont typeface="Arial" panose="020B0604020202020204" pitchFamily="34" charset="0"/>
              <a:buChar char="•"/>
            </a:pPr>
            <a:r>
              <a:rPr lang="en-GB" dirty="0"/>
              <a:t>Classification system that has twelve (12) categories. </a:t>
            </a:r>
            <a:endParaRPr lang="en-PK" dirty="0"/>
          </a:p>
          <a:p>
            <a:pPr marL="285750" indent="-285750">
              <a:buFont typeface="Arial" panose="020B0604020202020204" pitchFamily="34" charset="0"/>
              <a:buChar char="•"/>
            </a:pPr>
            <a:r>
              <a:rPr lang="en-PK" dirty="0"/>
              <a:t>Timeframework include </a:t>
            </a:r>
          </a:p>
          <a:p>
            <a:r>
              <a:rPr lang="en-PK" dirty="0"/>
              <a:t>	before …. during ….. after       an intruption.</a:t>
            </a:r>
          </a:p>
          <a:p>
            <a:endParaRPr lang="en-PK" dirty="0"/>
          </a:p>
          <a:p>
            <a:pPr marL="285750" indent="-285750">
              <a:buFont typeface="Arial" panose="020B0604020202020204" pitchFamily="34" charset="0"/>
              <a:buChar char="•"/>
            </a:pPr>
            <a:r>
              <a:rPr lang="en-PK" dirty="0"/>
              <a:t>The level at which these decisonis are made is divided into two parts.</a:t>
            </a:r>
          </a:p>
          <a:p>
            <a:r>
              <a:rPr lang="en-PK" dirty="0"/>
              <a:t>	1. The Strategic Level</a:t>
            </a:r>
          </a:p>
          <a:p>
            <a:r>
              <a:rPr lang="en-PK" dirty="0"/>
              <a:t>	2. The Operational Level</a:t>
            </a:r>
          </a:p>
        </p:txBody>
      </p:sp>
      <p:sp>
        <p:nvSpPr>
          <p:cNvPr id="9" name="Slide Number Placeholder 8">
            <a:extLst>
              <a:ext uri="{FF2B5EF4-FFF2-40B4-BE49-F238E27FC236}">
                <a16:creationId xmlns:a16="http://schemas.microsoft.com/office/drawing/2014/main" id="{33B87216-D96E-B184-B1A0-A07D71E0E78C}"/>
              </a:ext>
            </a:extLst>
          </p:cNvPr>
          <p:cNvSpPr>
            <a:spLocks noGrp="1"/>
          </p:cNvSpPr>
          <p:nvPr>
            <p:ph type="sldNum" sz="quarter" idx="12"/>
          </p:nvPr>
        </p:nvSpPr>
        <p:spPr/>
        <p:txBody>
          <a:bodyPr/>
          <a:lstStyle/>
          <a:p>
            <a:fld id="{A07E6FB1-C707-874A-9646-C5EA29019CEA}" type="slidenum">
              <a:rPr lang="en-US" smtClean="0"/>
              <a:t>9</a:t>
            </a:fld>
            <a:endParaRPr lang="en-US"/>
          </a:p>
        </p:txBody>
      </p:sp>
    </p:spTree>
    <p:extLst>
      <p:ext uri="{BB962C8B-B14F-4D97-AF65-F5344CB8AC3E}">
        <p14:creationId xmlns:p14="http://schemas.microsoft.com/office/powerpoint/2010/main" val="4044802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C779988E-C5BB-F940-91D4-E45A9B8A3F40}" vid="{91F816ED-48C8-D248-BA1D-77EF329562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14556</TotalTime>
  <Words>7264</Words>
  <Application>Microsoft Macintosh PowerPoint</Application>
  <PresentationFormat>Widescreen</PresentationFormat>
  <Paragraphs>581</Paragraphs>
  <Slides>61</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61</vt:i4>
      </vt:variant>
    </vt:vector>
  </HeadingPairs>
  <TitlesOfParts>
    <vt:vector size="76" baseType="lpstr">
      <vt:lpstr>Brush Script MT Italic</vt:lpstr>
      <vt:lpstr>-webkit-standard</vt:lpstr>
      <vt:lpstr>AdvOTcb88df00</vt:lpstr>
      <vt:lpstr>Arial</vt:lpstr>
      <vt:lpstr>Arial Narrow</vt:lpstr>
      <vt:lpstr>Calibri</vt:lpstr>
      <vt:lpstr>Calibri Light</vt:lpstr>
      <vt:lpstr>Impact</vt:lpstr>
      <vt:lpstr>SegoeUI</vt:lpstr>
      <vt:lpstr>Symbol</vt:lpstr>
      <vt:lpstr>Times New Roman</vt:lpstr>
      <vt:lpstr>Times New Roman</vt:lpstr>
      <vt:lpstr>var(--wp--preset--font-family--heading)</vt:lpstr>
      <vt:lpstr>Wingdings</vt:lpstr>
      <vt:lpstr>Office Theme</vt:lpstr>
      <vt:lpstr>PowerPoint Presentation</vt:lpstr>
      <vt:lpstr>Contents</vt:lpstr>
      <vt:lpstr>I- Introduction</vt:lpstr>
      <vt:lpstr>Introduction – Cont …</vt:lpstr>
      <vt:lpstr>Introduction – Cont …</vt:lpstr>
      <vt:lpstr>II- Background</vt:lpstr>
      <vt:lpstr>Information Systems and Cyber Resilience</vt:lpstr>
      <vt:lpstr>Cyber Resilience</vt:lpstr>
      <vt:lpstr>Categorization of resilience frameworks Guerra and Sepulveda Estay (2019)</vt:lpstr>
      <vt:lpstr>Theoretical Framework:  Space Transition Theory </vt:lpstr>
      <vt:lpstr>Space Transition Model </vt:lpstr>
      <vt:lpstr>Space Transition Theory</vt:lpstr>
      <vt:lpstr>Space Transition Theory – Cont …</vt:lpstr>
      <vt:lpstr>Motivation</vt:lpstr>
      <vt:lpstr>Motivation</vt:lpstr>
      <vt:lpstr>PowerPoint Presentation</vt:lpstr>
      <vt:lpstr>The Context </vt:lpstr>
      <vt:lpstr> Organizational Structure of Cyber Crime Wing (CCW) Headquarter </vt:lpstr>
      <vt:lpstr>PowerPoint Presentation</vt:lpstr>
      <vt:lpstr>PowerPoint Presentation</vt:lpstr>
      <vt:lpstr>PowerPoint Presentation</vt:lpstr>
      <vt:lpstr>PowerPoint Presentation</vt:lpstr>
      <vt:lpstr>III- Methadology</vt:lpstr>
      <vt:lpstr>Methadology</vt:lpstr>
      <vt:lpstr>Methadology</vt:lpstr>
      <vt:lpstr>PowerPoint Presentation</vt:lpstr>
      <vt:lpstr>PowerPoint Presentation</vt:lpstr>
      <vt:lpstr>PowerPoint Presentation</vt:lpstr>
      <vt:lpstr>Excerts</vt:lpstr>
      <vt:lpstr>PowerPoint Presentation</vt:lpstr>
      <vt:lpstr>Findings / Results</vt:lpstr>
      <vt:lpstr>Cybercrime  2020,2021,2022</vt:lpstr>
      <vt:lpstr>Medium / Platform used in Cybercrimes </vt:lpstr>
      <vt:lpstr>Motivations behind the cases </vt:lpstr>
      <vt:lpstr>Cases Registered: Year (2020, 2021,2022)</vt:lpstr>
      <vt:lpstr>Discussion </vt:lpstr>
      <vt:lpstr> A-Platform Utilization and Space Transition </vt:lpstr>
      <vt:lpstr> B- Gender Disparity and the Anonymity of Cyberspace </vt:lpstr>
      <vt:lpstr>C- Motivations Driving Cyber Offenses: Economic and Ideological Factors </vt:lpstr>
      <vt:lpstr>D- Cyberspace-Physical Space Fluidity in Cybercrime</vt:lpstr>
      <vt:lpstr>Thank  You</vt:lpstr>
      <vt:lpstr>Financial Fraud</vt:lpstr>
      <vt:lpstr>PowerPoint Presentation</vt:lpstr>
      <vt:lpstr>PowerPoint Presentation</vt:lpstr>
      <vt:lpstr>PowerPoint Presentation</vt:lpstr>
      <vt:lpstr>PowerPoint Presentation</vt:lpstr>
      <vt:lpstr>PowerPoint Presentation</vt:lpstr>
      <vt:lpstr>Fig. 1 The conceptual framework for analysing driving forces of cybercrime  </vt:lpstr>
      <vt:lpstr>PowerPoint Presentation</vt:lpstr>
      <vt:lpstr>Definitions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Nur Azura Mohamad</dc:creator>
  <cp:lastModifiedBy>Microsoft Office User</cp:lastModifiedBy>
  <cp:revision>197</cp:revision>
  <cp:lastPrinted>2023-09-07T07:03:00Z</cp:lastPrinted>
  <dcterms:created xsi:type="dcterms:W3CDTF">2021-11-11T03:55:35Z</dcterms:created>
  <dcterms:modified xsi:type="dcterms:W3CDTF">2024-11-18T19:15:41Z</dcterms:modified>
</cp:coreProperties>
</file>